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8" r:id="rId1"/>
  </p:sldMasterIdLst>
  <p:notesMasterIdLst>
    <p:notesMasterId r:id="rId61"/>
  </p:notesMasterIdLst>
  <p:handoutMasterIdLst>
    <p:handoutMasterId r:id="rId62"/>
  </p:handoutMasterIdLst>
  <p:sldIdLst>
    <p:sldId id="350" r:id="rId2"/>
    <p:sldId id="588" r:id="rId3"/>
    <p:sldId id="256" r:id="rId4"/>
    <p:sldId id="257" r:id="rId5"/>
    <p:sldId id="394" r:id="rId6"/>
    <p:sldId id="259" r:id="rId7"/>
    <p:sldId id="380" r:id="rId8"/>
    <p:sldId id="386" r:id="rId9"/>
    <p:sldId id="1285" r:id="rId10"/>
    <p:sldId id="1272" r:id="rId11"/>
    <p:sldId id="1273" r:id="rId12"/>
    <p:sldId id="355" r:id="rId13"/>
    <p:sldId id="356" r:id="rId14"/>
    <p:sldId id="564" r:id="rId15"/>
    <p:sldId id="357" r:id="rId16"/>
    <p:sldId id="478" r:id="rId17"/>
    <p:sldId id="396" r:id="rId18"/>
    <p:sldId id="479" r:id="rId19"/>
    <p:sldId id="313" r:id="rId20"/>
    <p:sldId id="269" r:id="rId21"/>
    <p:sldId id="271" r:id="rId22"/>
    <p:sldId id="301" r:id="rId23"/>
    <p:sldId id="601" r:id="rId24"/>
    <p:sldId id="480" r:id="rId25"/>
    <p:sldId id="398" r:id="rId26"/>
    <p:sldId id="1289" r:id="rId27"/>
    <p:sldId id="477" r:id="rId28"/>
    <p:sldId id="468" r:id="rId29"/>
    <p:sldId id="362" r:id="rId30"/>
    <p:sldId id="327" r:id="rId31"/>
    <p:sldId id="363" r:id="rId32"/>
    <p:sldId id="329" r:id="rId33"/>
    <p:sldId id="364" r:id="rId34"/>
    <p:sldId id="401" r:id="rId35"/>
    <p:sldId id="1288" r:id="rId36"/>
    <p:sldId id="1279" r:id="rId37"/>
    <p:sldId id="365" r:id="rId38"/>
    <p:sldId id="317" r:id="rId39"/>
    <p:sldId id="613" r:id="rId40"/>
    <p:sldId id="1287" r:id="rId41"/>
    <p:sldId id="1280" r:id="rId42"/>
    <p:sldId id="366" r:id="rId43"/>
    <p:sldId id="403" r:id="rId44"/>
    <p:sldId id="1282" r:id="rId45"/>
    <p:sldId id="1286" r:id="rId46"/>
    <p:sldId id="369" r:id="rId47"/>
    <p:sldId id="402" r:id="rId48"/>
    <p:sldId id="331" r:id="rId49"/>
    <p:sldId id="332" r:id="rId50"/>
    <p:sldId id="383" r:id="rId51"/>
    <p:sldId id="371" r:id="rId52"/>
    <p:sldId id="372" r:id="rId53"/>
    <p:sldId id="335" r:id="rId54"/>
    <p:sldId id="384" r:id="rId55"/>
    <p:sldId id="326" r:id="rId56"/>
    <p:sldId id="1284" r:id="rId57"/>
    <p:sldId id="1281" r:id="rId58"/>
    <p:sldId id="462" r:id="rId59"/>
    <p:sldId id="322" r:id="rId60"/>
  </p:sldIdLst>
  <p:sldSz cx="7315200" cy="4114800"/>
  <p:notesSz cx="6858000" cy="9144000"/>
  <p:defaultTextStyle>
    <a:defPPr>
      <a:defRPr lang="en-US"/>
    </a:defPPr>
    <a:lvl1pPr algn="l" rtl="0" eaLnBrk="0" fontAlgn="base" hangingPunct="0">
      <a:spcBef>
        <a:spcPct val="0"/>
      </a:spcBef>
      <a:spcAft>
        <a:spcPct val="0"/>
      </a:spcAft>
      <a:defRPr sz="1900" kern="1200">
        <a:solidFill>
          <a:schemeClr val="tx1"/>
        </a:solidFill>
        <a:latin typeface="Times" charset="0"/>
        <a:ea typeface="ＭＳ Ｐゴシック" charset="0"/>
        <a:cs typeface="+mn-cs"/>
      </a:defRPr>
    </a:lvl1pPr>
    <a:lvl2pPr marL="365760" algn="l" rtl="0" eaLnBrk="0" fontAlgn="base" hangingPunct="0">
      <a:spcBef>
        <a:spcPct val="0"/>
      </a:spcBef>
      <a:spcAft>
        <a:spcPct val="0"/>
      </a:spcAft>
      <a:defRPr sz="1900" kern="1200">
        <a:solidFill>
          <a:schemeClr val="tx1"/>
        </a:solidFill>
        <a:latin typeface="Times" charset="0"/>
        <a:ea typeface="ＭＳ Ｐゴシック" charset="0"/>
        <a:cs typeface="+mn-cs"/>
      </a:defRPr>
    </a:lvl2pPr>
    <a:lvl3pPr marL="731520" algn="l" rtl="0" eaLnBrk="0" fontAlgn="base" hangingPunct="0">
      <a:spcBef>
        <a:spcPct val="0"/>
      </a:spcBef>
      <a:spcAft>
        <a:spcPct val="0"/>
      </a:spcAft>
      <a:defRPr sz="1900" kern="1200">
        <a:solidFill>
          <a:schemeClr val="tx1"/>
        </a:solidFill>
        <a:latin typeface="Times" charset="0"/>
        <a:ea typeface="ＭＳ Ｐゴシック" charset="0"/>
        <a:cs typeface="+mn-cs"/>
      </a:defRPr>
    </a:lvl3pPr>
    <a:lvl4pPr marL="1097280" algn="l" rtl="0" eaLnBrk="0" fontAlgn="base" hangingPunct="0">
      <a:spcBef>
        <a:spcPct val="0"/>
      </a:spcBef>
      <a:spcAft>
        <a:spcPct val="0"/>
      </a:spcAft>
      <a:defRPr sz="1900" kern="1200">
        <a:solidFill>
          <a:schemeClr val="tx1"/>
        </a:solidFill>
        <a:latin typeface="Times" charset="0"/>
        <a:ea typeface="ＭＳ Ｐゴシック" charset="0"/>
        <a:cs typeface="+mn-cs"/>
      </a:defRPr>
    </a:lvl4pPr>
    <a:lvl5pPr marL="1463040" algn="l" rtl="0" eaLnBrk="0" fontAlgn="base" hangingPunct="0">
      <a:spcBef>
        <a:spcPct val="0"/>
      </a:spcBef>
      <a:spcAft>
        <a:spcPct val="0"/>
      </a:spcAft>
      <a:defRPr sz="1900" kern="1200">
        <a:solidFill>
          <a:schemeClr val="tx1"/>
        </a:solidFill>
        <a:latin typeface="Times" charset="0"/>
        <a:ea typeface="ＭＳ Ｐゴシック" charset="0"/>
        <a:cs typeface="+mn-cs"/>
      </a:defRPr>
    </a:lvl5pPr>
    <a:lvl6pPr marL="1828800" algn="l" defTabSz="365760" rtl="0" eaLnBrk="1" latinLnBrk="0" hangingPunct="1">
      <a:defRPr sz="1900" kern="1200">
        <a:solidFill>
          <a:schemeClr val="tx1"/>
        </a:solidFill>
        <a:latin typeface="Times" charset="0"/>
        <a:ea typeface="ＭＳ Ｐゴシック" charset="0"/>
        <a:cs typeface="+mn-cs"/>
      </a:defRPr>
    </a:lvl6pPr>
    <a:lvl7pPr marL="2194560" algn="l" defTabSz="365760" rtl="0" eaLnBrk="1" latinLnBrk="0" hangingPunct="1">
      <a:defRPr sz="1900" kern="1200">
        <a:solidFill>
          <a:schemeClr val="tx1"/>
        </a:solidFill>
        <a:latin typeface="Times" charset="0"/>
        <a:ea typeface="ＭＳ Ｐゴシック" charset="0"/>
        <a:cs typeface="+mn-cs"/>
      </a:defRPr>
    </a:lvl7pPr>
    <a:lvl8pPr marL="2560320" algn="l" defTabSz="365760" rtl="0" eaLnBrk="1" latinLnBrk="0" hangingPunct="1">
      <a:defRPr sz="1900" kern="1200">
        <a:solidFill>
          <a:schemeClr val="tx1"/>
        </a:solidFill>
        <a:latin typeface="Times" charset="0"/>
        <a:ea typeface="ＭＳ Ｐゴシック" charset="0"/>
        <a:cs typeface="+mn-cs"/>
      </a:defRPr>
    </a:lvl8pPr>
    <a:lvl9pPr marL="2926080" algn="l" defTabSz="365760" rtl="0" eaLnBrk="1" latinLnBrk="0" hangingPunct="1">
      <a:defRPr sz="1900" kern="1200">
        <a:solidFill>
          <a:schemeClr val="tx1"/>
        </a:solidFill>
        <a:latin typeface="Times" charset="0"/>
        <a:ea typeface="ＭＳ Ｐゴシック" charset="0"/>
        <a:cs typeface="+mn-cs"/>
      </a:defRPr>
    </a:lvl9pPr>
  </p:defaultTextStyle>
  <p:extLst>
    <p:ext uri="{521415D9-36F7-43E2-AB2F-B90AF26B5E84}">
      <p14:sectionLst xmlns:p14="http://schemas.microsoft.com/office/powerpoint/2010/main">
        <p14:section name="Default Section" id="{89BF72DF-366E-6B4E-B8D0-6D6A20945700}">
          <p14:sldIdLst>
            <p14:sldId id="350"/>
            <p14:sldId id="588"/>
            <p14:sldId id="256"/>
            <p14:sldId id="257"/>
            <p14:sldId id="394"/>
            <p14:sldId id="259"/>
            <p14:sldId id="380"/>
            <p14:sldId id="386"/>
            <p14:sldId id="1285"/>
            <p14:sldId id="1272"/>
            <p14:sldId id="1273"/>
            <p14:sldId id="355"/>
            <p14:sldId id="356"/>
            <p14:sldId id="564"/>
            <p14:sldId id="357"/>
            <p14:sldId id="478"/>
            <p14:sldId id="396"/>
            <p14:sldId id="479"/>
            <p14:sldId id="313"/>
            <p14:sldId id="269"/>
            <p14:sldId id="271"/>
            <p14:sldId id="301"/>
            <p14:sldId id="601"/>
            <p14:sldId id="480"/>
            <p14:sldId id="398"/>
            <p14:sldId id="1289"/>
            <p14:sldId id="477"/>
            <p14:sldId id="468"/>
            <p14:sldId id="362"/>
            <p14:sldId id="327"/>
            <p14:sldId id="363"/>
            <p14:sldId id="329"/>
            <p14:sldId id="364"/>
            <p14:sldId id="401"/>
            <p14:sldId id="1288"/>
            <p14:sldId id="1279"/>
            <p14:sldId id="365"/>
            <p14:sldId id="317"/>
            <p14:sldId id="613"/>
            <p14:sldId id="1287"/>
            <p14:sldId id="1280"/>
            <p14:sldId id="366"/>
            <p14:sldId id="403"/>
            <p14:sldId id="1282"/>
            <p14:sldId id="1286"/>
            <p14:sldId id="369"/>
            <p14:sldId id="402"/>
            <p14:sldId id="331"/>
            <p14:sldId id="332"/>
            <p14:sldId id="383"/>
            <p14:sldId id="371"/>
            <p14:sldId id="372"/>
            <p14:sldId id="335"/>
            <p14:sldId id="384"/>
            <p14:sldId id="326"/>
            <p14:sldId id="1284"/>
            <p14:sldId id="1281"/>
            <p14:sldId id="462"/>
            <p14:sldId id="322"/>
          </p14:sldIdLst>
        </p14:section>
      </p14:sectionLst>
    </p:ext>
    <p:ext uri="{EFAFB233-063F-42B5-8137-9DF3F51BA10A}">
      <p15:sldGuideLst xmlns:p15="http://schemas.microsoft.com/office/powerpoint/2012/main">
        <p15:guide id="1" orient="horz" pos="1296">
          <p15:clr>
            <a:srgbClr val="A4A3A4"/>
          </p15:clr>
        </p15:guide>
        <p15:guide id="2" pos="230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4B63AE"/>
    <a:srgbClr val="713688"/>
    <a:srgbClr val="00A88E"/>
    <a:srgbClr val="008E6C"/>
    <a:srgbClr val="384587"/>
    <a:srgbClr val="512160"/>
    <a:srgbClr val="CD0E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0" autoAdjust="0"/>
    <p:restoredTop sz="74069" autoAdjust="0"/>
  </p:normalViewPr>
  <p:slideViewPr>
    <p:cSldViewPr snapToGrid="0" snapToObjects="1">
      <p:cViewPr varScale="1">
        <p:scale>
          <a:sx n="165" d="100"/>
          <a:sy n="165" d="100"/>
        </p:scale>
        <p:origin x="1040" y="184"/>
      </p:cViewPr>
      <p:guideLst>
        <p:guide orient="horz" pos="1296"/>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0" d="100"/>
          <a:sy n="150" d="100"/>
        </p:scale>
        <p:origin x="648" y="1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CCB489-3F3E-D246-B7A2-043166F94282}" type="slidenum">
              <a:rPr lang="en-US" smtClean="0"/>
              <a:t>‹#›</a:t>
            </a:fld>
            <a:endParaRPr lang="en-US"/>
          </a:p>
        </p:txBody>
      </p:sp>
    </p:spTree>
    <p:extLst>
      <p:ext uri="{BB962C8B-B14F-4D97-AF65-F5344CB8AC3E}">
        <p14:creationId xmlns:p14="http://schemas.microsoft.com/office/powerpoint/2010/main" val="274709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149FCA-2882-D246-ADBA-53D66E758D85}" type="datetimeFigureOut">
              <a:rPr lang="en-US" smtClean="0"/>
              <a:t>11/7/23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5C1215-F8FE-8C4A-84DB-C3C0554FC9AF}" type="slidenum">
              <a:rPr lang="en-US" smtClean="0"/>
              <a:t>‹#›</a:t>
            </a:fld>
            <a:endParaRPr lang="en-US"/>
          </a:p>
        </p:txBody>
      </p:sp>
    </p:spTree>
    <p:extLst>
      <p:ext uri="{BB962C8B-B14F-4D97-AF65-F5344CB8AC3E}">
        <p14:creationId xmlns:p14="http://schemas.microsoft.com/office/powerpoint/2010/main" val="777829745"/>
      </p:ext>
    </p:extLst>
  </p:cSld>
  <p:clrMap bg1="lt1" tx1="dk1" bg2="lt2" tx2="dk2" accent1="accent1" accent2="accent2" accent3="accent3" accent4="accent4" accent5="accent5" accent6="accent6" hlink="hlink" folHlink="folHlink"/>
  <p:notesStyle>
    <a:lvl1pPr marL="0" algn="l" defTabSz="365760" rtl="0" eaLnBrk="1" latinLnBrk="0" hangingPunct="1">
      <a:defRPr sz="1000" kern="1200">
        <a:solidFill>
          <a:schemeClr val="tx1"/>
        </a:solidFill>
        <a:latin typeface="+mn-lt"/>
        <a:ea typeface="+mn-ea"/>
        <a:cs typeface="+mn-cs"/>
      </a:defRPr>
    </a:lvl1pPr>
    <a:lvl2pPr marL="365760" algn="l" defTabSz="365760" rtl="0" eaLnBrk="1" latinLnBrk="0" hangingPunct="1">
      <a:defRPr sz="1000" kern="1200">
        <a:solidFill>
          <a:schemeClr val="tx1"/>
        </a:solidFill>
        <a:latin typeface="+mn-lt"/>
        <a:ea typeface="+mn-ea"/>
        <a:cs typeface="+mn-cs"/>
      </a:defRPr>
    </a:lvl2pPr>
    <a:lvl3pPr marL="731520" algn="l" defTabSz="365760" rtl="0" eaLnBrk="1" latinLnBrk="0" hangingPunct="1">
      <a:defRPr sz="1000" kern="1200">
        <a:solidFill>
          <a:schemeClr val="tx1"/>
        </a:solidFill>
        <a:latin typeface="+mn-lt"/>
        <a:ea typeface="+mn-ea"/>
        <a:cs typeface="+mn-cs"/>
      </a:defRPr>
    </a:lvl3pPr>
    <a:lvl4pPr marL="1097280" algn="l" defTabSz="365760" rtl="0" eaLnBrk="1" latinLnBrk="0" hangingPunct="1">
      <a:defRPr sz="1000" kern="1200">
        <a:solidFill>
          <a:schemeClr val="tx1"/>
        </a:solidFill>
        <a:latin typeface="+mn-lt"/>
        <a:ea typeface="+mn-ea"/>
        <a:cs typeface="+mn-cs"/>
      </a:defRPr>
    </a:lvl4pPr>
    <a:lvl5pPr marL="1463040" algn="l" defTabSz="365760" rtl="0" eaLnBrk="1" latinLnBrk="0" hangingPunct="1">
      <a:defRPr sz="1000" kern="1200">
        <a:solidFill>
          <a:schemeClr val="tx1"/>
        </a:solidFill>
        <a:latin typeface="+mn-lt"/>
        <a:ea typeface="+mn-ea"/>
        <a:cs typeface="+mn-cs"/>
      </a:defRPr>
    </a:lvl5pPr>
    <a:lvl6pPr marL="1828800" algn="l" defTabSz="365760" rtl="0" eaLnBrk="1" latinLnBrk="0" hangingPunct="1">
      <a:defRPr sz="1000" kern="1200">
        <a:solidFill>
          <a:schemeClr val="tx1"/>
        </a:solidFill>
        <a:latin typeface="+mn-lt"/>
        <a:ea typeface="+mn-ea"/>
        <a:cs typeface="+mn-cs"/>
      </a:defRPr>
    </a:lvl6pPr>
    <a:lvl7pPr marL="2194560" algn="l" defTabSz="365760" rtl="0" eaLnBrk="1" latinLnBrk="0" hangingPunct="1">
      <a:defRPr sz="1000" kern="1200">
        <a:solidFill>
          <a:schemeClr val="tx1"/>
        </a:solidFill>
        <a:latin typeface="+mn-lt"/>
        <a:ea typeface="+mn-ea"/>
        <a:cs typeface="+mn-cs"/>
      </a:defRPr>
    </a:lvl7pPr>
    <a:lvl8pPr marL="2560320" algn="l" defTabSz="365760" rtl="0" eaLnBrk="1" latinLnBrk="0" hangingPunct="1">
      <a:defRPr sz="1000" kern="1200">
        <a:solidFill>
          <a:schemeClr val="tx1"/>
        </a:solidFill>
        <a:latin typeface="+mn-lt"/>
        <a:ea typeface="+mn-ea"/>
        <a:cs typeface="+mn-cs"/>
      </a:defRPr>
    </a:lvl8pPr>
    <a:lvl9pPr marL="2926080" algn="l" defTabSz="36576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55C1215-F8FE-8C4A-84DB-C3C0554FC9AF}" type="slidenum">
              <a:rPr lang="en-US" smtClean="0"/>
              <a:t>1</a:t>
            </a:fld>
            <a:endParaRPr lang="en-US"/>
          </a:p>
        </p:txBody>
      </p:sp>
    </p:spTree>
    <p:extLst>
      <p:ext uri="{BB962C8B-B14F-4D97-AF65-F5344CB8AC3E}">
        <p14:creationId xmlns:p14="http://schemas.microsoft.com/office/powerpoint/2010/main" val="4164812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63186"/>
            <a:ext cx="7315200" cy="3086100"/>
          </a:xfrm>
        </p:spPr>
        <p:txBody>
          <a:bodyPr/>
          <a:lstStyle/>
          <a:p>
            <a:r>
              <a:rPr lang="en-US" i="0" dirty="0">
                <a:solidFill>
                  <a:srgbClr val="2F5497"/>
                </a:solidFill>
                <a:effectLst/>
                <a:latin typeface="Helvetica" pitchFamily="2" charset="0"/>
              </a:rPr>
              <a:t>Your first task as managers is to take the blank card and the marker at your table and come up with a name for your hospital.</a:t>
            </a:r>
          </a:p>
          <a:p>
            <a:endParaRPr lang="en-US" i="0" dirty="0">
              <a:solidFill>
                <a:srgbClr val="2F5497"/>
              </a:solidFill>
              <a:effectLst/>
              <a:latin typeface="Helvetica" pitchFamily="2" charset="0"/>
            </a:endParaRPr>
          </a:p>
          <a:p>
            <a:r>
              <a:rPr lang="en-US" i="0" dirty="0">
                <a:solidFill>
                  <a:srgbClr val="2F5497"/>
                </a:solidFill>
                <a:effectLst/>
                <a:latin typeface="Helvetica" pitchFamily="2" charset="0"/>
              </a:rPr>
              <a:t>Go ahead now at each table and take about one minute to come up with a name and write it on your card.</a:t>
            </a:r>
          </a:p>
          <a:p>
            <a:endParaRPr lang="en-US" i="0" dirty="0">
              <a:solidFill>
                <a:srgbClr val="000000"/>
              </a:solidFill>
              <a:effectLst/>
              <a:latin typeface="Helvetica" pitchFamily="2" charset="0"/>
            </a:endParaRPr>
          </a:p>
          <a:p>
            <a:r>
              <a:rPr lang="en-US" i="0" dirty="0">
                <a:solidFill>
                  <a:srgbClr val="000000"/>
                </a:solidFill>
                <a:effectLst/>
                <a:latin typeface="Helvetica" pitchFamily="2" charset="0"/>
              </a:rPr>
              <a:t>[When they’re done] </a:t>
            </a:r>
            <a:r>
              <a:rPr lang="en-US" i="0" dirty="0">
                <a:solidFill>
                  <a:srgbClr val="2F5497"/>
                </a:solidFill>
                <a:effectLst/>
                <a:latin typeface="Helvetica" pitchFamily="2" charset="0"/>
              </a:rPr>
              <a:t>Okay, can each hospital team introduce yourself—just speak up and tell us the name you've chosen as I point to your table. </a:t>
            </a:r>
            <a:r>
              <a:rPr lang="en-US" i="0" dirty="0">
                <a:solidFill>
                  <a:srgbClr val="000000"/>
                </a:solidFill>
                <a:effectLst/>
                <a:latin typeface="Helvetica" pitchFamily="2" charset="0"/>
              </a:rPr>
              <a:t>....[Point to one at a time to hear their</a:t>
            </a:r>
            <a:r>
              <a:rPr lang="en-US" i="0" dirty="0">
                <a:solidFill>
                  <a:srgbClr val="2F5497"/>
                </a:solidFill>
                <a:effectLst/>
                <a:latin typeface="Helvetica" pitchFamily="2" charset="0"/>
              </a:rPr>
              <a:t> </a:t>
            </a:r>
            <a:r>
              <a:rPr lang="en-US" i="0" dirty="0">
                <a:effectLst/>
                <a:latin typeface="Helvetica" pitchFamily="2" charset="0"/>
              </a:rPr>
              <a:t>names].... </a:t>
            </a:r>
            <a:r>
              <a:rPr lang="en-US" i="0" dirty="0">
                <a:solidFill>
                  <a:srgbClr val="2F5497"/>
                </a:solidFill>
                <a:effectLst/>
                <a:latin typeface="Helvetica" pitchFamily="2" charset="0"/>
              </a:rPr>
              <a:t>Thank you!</a:t>
            </a:r>
            <a:endParaRPr lang="en-US" i="0" dirty="0">
              <a:effectLst/>
              <a:latin typeface="Helvetica" pitchFamily="2" charset="0"/>
            </a:endParaRPr>
          </a:p>
        </p:txBody>
      </p:sp>
    </p:spTree>
    <p:extLst>
      <p:ext uri="{BB962C8B-B14F-4D97-AF65-F5344CB8AC3E}">
        <p14:creationId xmlns:p14="http://schemas.microsoft.com/office/powerpoint/2010/main" val="2262639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63186"/>
            <a:ext cx="7315200" cy="3086100"/>
          </a:xfrm>
        </p:spPr>
        <p:txBody>
          <a:bodyPr/>
          <a:lstStyle/>
          <a:p>
            <a:r>
              <a:rPr lang="en-US" i="0" dirty="0">
                <a:solidFill>
                  <a:srgbClr val="2F5497"/>
                </a:solidFill>
                <a:effectLst/>
                <a:latin typeface="Helvetica" pitchFamily="2" charset="0"/>
              </a:rPr>
              <a:t>Now, it’s time to learn your new jobs for the next hour. This video (19 minutes) will give you all the information you need and it includes some hands-on practice. So pay close attention, be prepared to follow along at your tables, and hold your questions until the end. </a:t>
            </a:r>
          </a:p>
          <a:p>
            <a:endParaRPr lang="en-US" i="0" dirty="0">
              <a:solidFill>
                <a:srgbClr val="2F5497"/>
              </a:solidFill>
              <a:effectLst/>
              <a:latin typeface="Helvetica" pitchFamily="2" charset="0"/>
            </a:endParaRPr>
          </a:p>
          <a:p>
            <a:r>
              <a:rPr lang="en-US" i="0" dirty="0">
                <a:solidFill>
                  <a:srgbClr val="2F5497"/>
                </a:solidFill>
                <a:effectLst/>
                <a:latin typeface="Helvetica" pitchFamily="2" charset="0"/>
              </a:rPr>
              <a:t>If you miss something in the video, don’t worry about it. You’ll be just fine if you continue to pay attention and try to follow along. After the video, if you still have a question, raise your hand and at that time I will come to your table to answer.</a:t>
            </a:r>
          </a:p>
          <a:p>
            <a:r>
              <a:rPr lang="en-US" i="0" dirty="0">
                <a:effectLst/>
                <a:latin typeface="Helvetica" pitchFamily="2" charset="0"/>
              </a:rPr>
              <a:t>[Play the video instructions]</a:t>
            </a:r>
          </a:p>
          <a:p>
            <a:endParaRPr lang="en-US" i="0" dirty="0">
              <a:effectLst/>
              <a:latin typeface="Helvetica" pitchFamily="2" charset="0"/>
            </a:endParaRPr>
          </a:p>
          <a:p>
            <a:r>
              <a:rPr lang="en-US" i="0" dirty="0">
                <a:effectLst/>
                <a:latin typeface="Helvetica" pitchFamily="2" charset="0"/>
              </a:rPr>
              <a:t>DURING THE VIDEO</a:t>
            </a:r>
          </a:p>
          <a:p>
            <a:r>
              <a:rPr lang="en-US" i="0" dirty="0">
                <a:effectLst/>
                <a:latin typeface="Helvetica" pitchFamily="2" charset="0"/>
              </a:rPr>
              <a:t>[While the video is playing, your role is to ensure that participants are paying attention. If participants are talking at tables, ask them to hold their conversations. If someone has a question, assure them that you will answer any questions during the gameplay. In the final minutes of the video, consider handing out the one-page “Instructions Summary” (one per table). This optional resource gives players an easy visual to refer to that summarizes the instructions in the video. If you hand out this resource too early, it may distract participants from the video.]</a:t>
            </a:r>
          </a:p>
          <a:p>
            <a:endParaRPr lang="en-US" i="0" dirty="0">
              <a:effectLst/>
              <a:latin typeface="Helvetica" pitchFamily="2" charset="0"/>
            </a:endParaRPr>
          </a:p>
          <a:p>
            <a:r>
              <a:rPr lang="en-US" i="0" dirty="0">
                <a:effectLst/>
                <a:latin typeface="Helvetica" pitchFamily="2" charset="0"/>
              </a:rPr>
              <a:t>AFTER THE VIDEO</a:t>
            </a:r>
          </a:p>
          <a:p>
            <a:r>
              <a:rPr lang="en-US" i="0" dirty="0">
                <a:effectLst/>
                <a:latin typeface="Helvetica" pitchFamily="2" charset="0"/>
              </a:rPr>
              <a:t>[Begin speaking as soon as the video ends so that participants don’t have a chance to ask questions, which may become spoilers in front of the group]</a:t>
            </a:r>
          </a:p>
          <a:p>
            <a:r>
              <a:rPr lang="en-US" i="0" dirty="0">
                <a:effectLst/>
                <a:latin typeface="Helvetica" pitchFamily="2" charset="0"/>
              </a:rPr>
              <a:t>....</a:t>
            </a:r>
            <a:r>
              <a:rPr lang="en-US" i="0" dirty="0">
                <a:solidFill>
                  <a:srgbClr val="2F5497"/>
                </a:solidFill>
                <a:effectLst/>
                <a:latin typeface="Helvetica" pitchFamily="2" charset="0"/>
              </a:rPr>
              <a:t>Hopefully you were able to take in those instructions. Like you heard in the video, things will become more clear as you settle into your role and I’ll be available to answer your questions.</a:t>
            </a:r>
            <a:r>
              <a:rPr lang="en-US" i="0" dirty="0">
                <a:effectLst/>
                <a:latin typeface="Helvetica" pitchFamily="2" charset="0"/>
              </a:rPr>
              <a:t>....</a:t>
            </a:r>
          </a:p>
          <a:p>
            <a:endParaRPr lang="en-US" i="0" dirty="0">
              <a:effectLst/>
              <a:latin typeface="Helvetica" pitchFamily="2" charset="0"/>
            </a:endParaRPr>
          </a:p>
          <a:p>
            <a:r>
              <a:rPr lang="en-US" i="0" dirty="0">
                <a:effectLst/>
                <a:latin typeface="Helvetica" pitchFamily="2" charset="0"/>
              </a:rPr>
              <a:t>{Display and point to the “5 Steps Each Hour” slide}</a:t>
            </a:r>
          </a:p>
          <a:p>
            <a:r>
              <a:rPr lang="en-US" i="0" dirty="0">
                <a:effectLst/>
                <a:latin typeface="Helvetica" pitchFamily="2" charset="0"/>
              </a:rPr>
              <a:t>....</a:t>
            </a:r>
            <a:r>
              <a:rPr lang="en-US" i="0" dirty="0">
                <a:solidFill>
                  <a:srgbClr val="2F5497"/>
                </a:solidFill>
                <a:effectLst/>
                <a:latin typeface="Helvetica" pitchFamily="2" charset="0"/>
              </a:rPr>
              <a:t>Now go ahead and finish the 1 PM hour,</a:t>
            </a:r>
            <a:r>
              <a:rPr lang="en-US" i="0" dirty="0">
                <a:solidFill>
                  <a:schemeClr val="tx1"/>
                </a:solidFill>
                <a:effectLst/>
                <a:latin typeface="Helvetica" pitchFamily="2" charset="0"/>
              </a:rPr>
              <a:t> </a:t>
            </a:r>
            <a:r>
              <a:rPr lang="en-US" i="0" dirty="0">
                <a:solidFill>
                  <a:srgbClr val="2F5497"/>
                </a:solidFill>
                <a:effectLst/>
                <a:latin typeface="Helvetica" pitchFamily="2" charset="0"/>
              </a:rPr>
              <a:t>and then move on to repeat the five steps for Friday 2 PM and beyond.</a:t>
            </a:r>
          </a:p>
          <a:p>
            <a:endParaRPr lang="en-US" i="0" dirty="0">
              <a:effectLst/>
              <a:latin typeface="Helvetica" pitchFamily="2" charset="0"/>
            </a:endParaRPr>
          </a:p>
        </p:txBody>
      </p:sp>
    </p:spTree>
    <p:extLst>
      <p:ext uri="{BB962C8B-B14F-4D97-AF65-F5344CB8AC3E}">
        <p14:creationId xmlns:p14="http://schemas.microsoft.com/office/powerpoint/2010/main" val="113176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65760" rtl="0" eaLnBrk="1" fontAlgn="auto" latinLnBrk="0" hangingPunct="1">
              <a:lnSpc>
                <a:spcPct val="100000"/>
              </a:lnSpc>
              <a:spcBef>
                <a:spcPts val="0"/>
              </a:spcBef>
              <a:spcAft>
                <a:spcPts val="0"/>
              </a:spcAft>
              <a:buClrTx/>
              <a:buSzTx/>
              <a:buFontTx/>
              <a:buNone/>
              <a:tabLst/>
              <a:defRPr/>
            </a:pPr>
            <a:r>
              <a:rPr lang="en-US" dirty="0"/>
              <a:t>[Show</a:t>
            </a:r>
            <a:r>
              <a:rPr lang="en-US" baseline="0" dirty="0"/>
              <a:t> this slide during instructions when explaining Steps Each Hour. This slide is displayed for player reference during the entire game play.]</a:t>
            </a:r>
            <a:endParaRPr lang="en-US" dirty="0"/>
          </a:p>
          <a:p>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12</a:t>
            </a:fld>
            <a:endParaRPr lang="en-US"/>
          </a:p>
        </p:txBody>
      </p:sp>
    </p:spTree>
    <p:extLst>
      <p:ext uri="{BB962C8B-B14F-4D97-AF65-F5344CB8AC3E}">
        <p14:creationId xmlns:p14="http://schemas.microsoft.com/office/powerpoint/2010/main" val="1109266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r>
              <a:rPr lang="en-US" baseline="0" dirty="0"/>
              <a:t> to show this slide if you interrupt the game play for this announcement.]</a:t>
            </a:r>
          </a:p>
          <a:p>
            <a:endParaRPr lang="en-US" baseline="0" dirty="0"/>
          </a:p>
          <a:p>
            <a:r>
              <a:rPr lang="en-US" sz="1000" kern="1200" dirty="0">
                <a:solidFill>
                  <a:schemeClr val="tx1"/>
                </a:solidFill>
                <a:effectLst/>
                <a:latin typeface="+mn-lt"/>
                <a:ea typeface="+mn-ea"/>
                <a:cs typeface="+mn-cs"/>
              </a:rPr>
              <a:t>Can</a:t>
            </a:r>
            <a:r>
              <a:rPr lang="en-US" sz="1000" kern="1200" baseline="0" dirty="0">
                <a:solidFill>
                  <a:schemeClr val="tx1"/>
                </a:solidFill>
                <a:effectLst/>
                <a:latin typeface="+mn-lt"/>
                <a:ea typeface="+mn-ea"/>
                <a:cs typeface="+mn-cs"/>
              </a:rPr>
              <a:t> I have your attention please? I’ve just received the memo from the corporate office </a:t>
            </a:r>
            <a:r>
              <a:rPr lang="en-US" sz="1000" kern="1200" dirty="0">
                <a:solidFill>
                  <a:schemeClr val="tx1"/>
                </a:solidFill>
                <a:effectLst/>
                <a:latin typeface="+mn-lt"/>
                <a:ea typeface="+mn-ea"/>
                <a:cs typeface="+mn-cs"/>
              </a:rPr>
              <a:t>that we are</a:t>
            </a:r>
            <a:r>
              <a:rPr lang="en-US" sz="1000" kern="1200" baseline="0" dirty="0">
                <a:solidFill>
                  <a:schemeClr val="tx1"/>
                </a:solidFill>
                <a:effectLst/>
                <a:latin typeface="+mn-lt"/>
                <a:ea typeface="+mn-ea"/>
                <a:cs typeface="+mn-cs"/>
              </a:rPr>
              <a:t> going to reorganize! </a:t>
            </a:r>
          </a:p>
          <a:p>
            <a:r>
              <a:rPr lang="en-US" sz="1000" kern="1200" baseline="0" dirty="0">
                <a:solidFill>
                  <a:schemeClr val="tx1"/>
                </a:solidFill>
                <a:effectLst/>
                <a:latin typeface="+mn-lt"/>
                <a:ea typeface="+mn-ea"/>
                <a:cs typeface="+mn-cs"/>
              </a:rPr>
              <a:t>You may quickly finish the hour you’re in, then everyone </a:t>
            </a:r>
            <a:r>
              <a:rPr lang="en-US" sz="1000" kern="1200" dirty="0">
                <a:solidFill>
                  <a:schemeClr val="tx1"/>
                </a:solidFill>
                <a:effectLst/>
                <a:latin typeface="+mn-lt"/>
                <a:ea typeface="+mn-ea"/>
                <a:cs typeface="+mn-cs"/>
              </a:rPr>
              <a:t>stand up, move to the department on your left, be seated, and resume the game play.</a:t>
            </a:r>
          </a:p>
          <a:p>
            <a:endParaRPr lang="en-US" sz="1000" kern="1200" baseline="0" dirty="0">
              <a:solidFill>
                <a:schemeClr val="tx1"/>
              </a:solidFill>
              <a:effectLst/>
              <a:latin typeface="+mn-lt"/>
              <a:ea typeface="+mn-ea"/>
              <a:cs typeface="+mn-cs"/>
            </a:endParaRPr>
          </a:p>
          <a:p>
            <a:r>
              <a:rPr lang="en-US" sz="1000" kern="1200" baseline="0" dirty="0">
                <a:solidFill>
                  <a:schemeClr val="tx1"/>
                </a:solidFill>
                <a:effectLst/>
                <a:latin typeface="+mn-lt"/>
                <a:ea typeface="+mn-ea"/>
                <a:cs typeface="+mn-cs"/>
              </a:rPr>
              <a:t>[Go back to display the Steps Each Hour slide]</a:t>
            </a:r>
            <a:endParaRPr lang="en-US" baseline="0" dirty="0"/>
          </a:p>
        </p:txBody>
      </p:sp>
      <p:sp>
        <p:nvSpPr>
          <p:cNvPr id="4" name="Slide Number Placeholder 3"/>
          <p:cNvSpPr>
            <a:spLocks noGrp="1"/>
          </p:cNvSpPr>
          <p:nvPr>
            <p:ph type="sldNum" sz="quarter" idx="10"/>
          </p:nvPr>
        </p:nvSpPr>
        <p:spPr/>
        <p:txBody>
          <a:bodyPr/>
          <a:lstStyle/>
          <a:p>
            <a:fld id="{655C1215-F8FE-8C4A-84DB-C3C0554FC9AF}" type="slidenum">
              <a:rPr lang="en-US" smtClean="0"/>
              <a:t>13</a:t>
            </a:fld>
            <a:endParaRPr lang="en-US"/>
          </a:p>
        </p:txBody>
      </p:sp>
    </p:spTree>
    <p:extLst>
      <p:ext uri="{BB962C8B-B14F-4D97-AF65-F5344CB8AC3E}">
        <p14:creationId xmlns:p14="http://schemas.microsoft.com/office/powerpoint/2010/main" val="2649304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r>
              <a:rPr lang="en-US" baseline="0" dirty="0"/>
              <a:t> to show this slide if you interrupt the game play for this announcement.]</a:t>
            </a:r>
          </a:p>
          <a:p>
            <a:endParaRPr lang="en-US" baseline="0" dirty="0"/>
          </a:p>
          <a:p>
            <a:r>
              <a:rPr lang="en-US" sz="1000" kern="1200" dirty="0">
                <a:solidFill>
                  <a:schemeClr val="tx1"/>
                </a:solidFill>
                <a:effectLst/>
                <a:latin typeface="+mn-lt"/>
                <a:ea typeface="+mn-ea"/>
                <a:cs typeface="+mn-cs"/>
              </a:rPr>
              <a:t>Can</a:t>
            </a:r>
            <a:r>
              <a:rPr lang="en-US" sz="1000" kern="1200" baseline="0" dirty="0">
                <a:solidFill>
                  <a:schemeClr val="tx1"/>
                </a:solidFill>
                <a:effectLst/>
                <a:latin typeface="+mn-lt"/>
                <a:ea typeface="+mn-ea"/>
                <a:cs typeface="+mn-cs"/>
              </a:rPr>
              <a:t> I have your attention please? Would all Surgery Managers please stand up, </a:t>
            </a:r>
            <a:r>
              <a:rPr lang="en-US" sz="1000" u="sng" kern="1200" baseline="0" dirty="0">
                <a:solidFill>
                  <a:schemeClr val="tx1"/>
                </a:solidFill>
                <a:effectLst/>
                <a:latin typeface="+mn-lt"/>
                <a:ea typeface="+mn-ea"/>
                <a:cs typeface="+mn-cs"/>
              </a:rPr>
              <a:t>silently</a:t>
            </a:r>
            <a:r>
              <a:rPr lang="en-US" sz="1000" kern="1200" baseline="0" dirty="0">
                <a:solidFill>
                  <a:schemeClr val="tx1"/>
                </a:solidFill>
                <a:effectLst/>
                <a:latin typeface="+mn-lt"/>
                <a:ea typeface="+mn-ea"/>
                <a:cs typeface="+mn-cs"/>
              </a:rPr>
              <a:t> walk around the room to search for best practices and return to your table to share anything you might have discovered.</a:t>
            </a:r>
          </a:p>
          <a:p>
            <a:endParaRPr lang="en-US" sz="1000" kern="1200" baseline="0" dirty="0">
              <a:solidFill>
                <a:schemeClr val="tx1"/>
              </a:solidFill>
              <a:effectLst/>
              <a:latin typeface="+mn-lt"/>
              <a:ea typeface="+mn-ea"/>
              <a:cs typeface="+mn-cs"/>
            </a:endParaRPr>
          </a:p>
          <a:p>
            <a:r>
              <a:rPr lang="en-US" sz="1000" kern="1200" baseline="0" dirty="0">
                <a:solidFill>
                  <a:schemeClr val="tx1"/>
                </a:solidFill>
                <a:effectLst/>
                <a:latin typeface="+mn-lt"/>
                <a:ea typeface="+mn-ea"/>
                <a:cs typeface="+mn-cs"/>
              </a:rPr>
              <a:t>[Go back to display the Steps Each Hour slide]</a:t>
            </a:r>
            <a:endParaRPr lang="en-US" baseline="0" dirty="0"/>
          </a:p>
        </p:txBody>
      </p:sp>
      <p:sp>
        <p:nvSpPr>
          <p:cNvPr id="4" name="Slide Number Placeholder 3"/>
          <p:cNvSpPr>
            <a:spLocks noGrp="1"/>
          </p:cNvSpPr>
          <p:nvPr>
            <p:ph type="sldNum" sz="quarter" idx="10"/>
          </p:nvPr>
        </p:nvSpPr>
        <p:spPr/>
        <p:txBody>
          <a:bodyPr/>
          <a:lstStyle/>
          <a:p>
            <a:fld id="{655C1215-F8FE-8C4A-84DB-C3C0554FC9AF}" type="slidenum">
              <a:rPr lang="en-US" smtClean="0"/>
              <a:t>14</a:t>
            </a:fld>
            <a:endParaRPr lang="en-US"/>
          </a:p>
        </p:txBody>
      </p:sp>
    </p:spTree>
    <p:extLst>
      <p:ext uri="{BB962C8B-B14F-4D97-AF65-F5344CB8AC3E}">
        <p14:creationId xmlns:p14="http://schemas.microsoft.com/office/powerpoint/2010/main" val="2646003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r>
              <a:rPr lang="en-US" baseline="0" dirty="0"/>
              <a:t> to show this slide if you interrupt the game play for this announcement.]</a:t>
            </a:r>
          </a:p>
          <a:p>
            <a:endParaRPr lang="en-US" sz="1000" kern="1200" baseline="0" dirty="0">
              <a:solidFill>
                <a:schemeClr val="tx1"/>
              </a:solidFill>
              <a:effectLst/>
              <a:latin typeface="+mn-lt"/>
              <a:ea typeface="+mn-ea"/>
              <a:cs typeface="+mn-cs"/>
            </a:endParaRPr>
          </a:p>
          <a:p>
            <a:r>
              <a:rPr lang="en-US" sz="1000" kern="1200" baseline="0" dirty="0">
                <a:solidFill>
                  <a:schemeClr val="tx1"/>
                </a:solidFill>
                <a:effectLst/>
                <a:latin typeface="+mn-lt"/>
                <a:ea typeface="+mn-ea"/>
                <a:cs typeface="+mn-cs"/>
              </a:rPr>
              <a:t>[See full instructions in the </a:t>
            </a:r>
            <a:r>
              <a:rPr lang="en-US" sz="1000" b="1" kern="1200" baseline="0" dirty="0">
                <a:solidFill>
                  <a:schemeClr val="tx1"/>
                </a:solidFill>
                <a:effectLst/>
                <a:latin typeface="+mn-lt"/>
                <a:ea typeface="+mn-ea"/>
                <a:cs typeface="+mn-cs"/>
              </a:rPr>
              <a:t>Guide for Facilitators</a:t>
            </a:r>
            <a:r>
              <a:rPr lang="en-US" sz="1000" b="0" kern="1200" baseline="0" dirty="0">
                <a:solidFill>
                  <a:schemeClr val="tx1"/>
                </a:solidFill>
                <a:effectLst/>
                <a:latin typeface="+mn-lt"/>
                <a:ea typeface="+mn-ea"/>
                <a:cs typeface="+mn-cs"/>
              </a:rPr>
              <a:t> starting on page 22]</a:t>
            </a:r>
          </a:p>
          <a:p>
            <a:endParaRPr lang="en-US" sz="1000" kern="1200" baseline="0" dirty="0">
              <a:solidFill>
                <a:schemeClr val="tx1"/>
              </a:solidFill>
              <a:effectLst/>
              <a:latin typeface="+mn-lt"/>
              <a:ea typeface="+mn-ea"/>
              <a:cs typeface="+mn-cs"/>
            </a:endParaRPr>
          </a:p>
          <a:p>
            <a:r>
              <a:rPr lang="en-US" sz="1000" kern="1200" baseline="0" dirty="0">
                <a:solidFill>
                  <a:schemeClr val="tx1"/>
                </a:solidFill>
                <a:effectLst/>
                <a:latin typeface="+mn-lt"/>
                <a:ea typeface="+mn-ea"/>
                <a:cs typeface="+mn-cs"/>
              </a:rPr>
              <a:t>[After reading your script, go back to display the Steps Each Hour slide]</a:t>
            </a:r>
            <a:endParaRPr lang="en-US" baseline="0" dirty="0"/>
          </a:p>
        </p:txBody>
      </p:sp>
      <p:sp>
        <p:nvSpPr>
          <p:cNvPr id="4" name="Slide Number Placeholder 3"/>
          <p:cNvSpPr>
            <a:spLocks noGrp="1"/>
          </p:cNvSpPr>
          <p:nvPr>
            <p:ph type="sldNum" sz="quarter" idx="10"/>
          </p:nvPr>
        </p:nvSpPr>
        <p:spPr/>
        <p:txBody>
          <a:bodyPr/>
          <a:lstStyle/>
          <a:p>
            <a:fld id="{655C1215-F8FE-8C4A-84DB-C3C0554FC9AF}" type="slidenum">
              <a:rPr lang="en-US" smtClean="0"/>
              <a:t>15</a:t>
            </a:fld>
            <a:endParaRPr lang="en-US"/>
          </a:p>
        </p:txBody>
      </p:sp>
    </p:spTree>
    <p:extLst>
      <p:ext uri="{BB962C8B-B14F-4D97-AF65-F5344CB8AC3E}">
        <p14:creationId xmlns:p14="http://schemas.microsoft.com/office/powerpoint/2010/main" val="364030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65760" rtl="0" eaLnBrk="1" fontAlgn="auto" latinLnBrk="0" hangingPunct="1">
              <a:lnSpc>
                <a:spcPct val="100000"/>
              </a:lnSpc>
              <a:spcBef>
                <a:spcPts val="0"/>
              </a:spcBef>
              <a:spcAft>
                <a:spcPts val="0"/>
              </a:spcAft>
              <a:buClrTx/>
              <a:buSzTx/>
              <a:buFontTx/>
              <a:buNone/>
              <a:tabLst/>
              <a:defRPr/>
            </a:pPr>
            <a:r>
              <a:rPr lang="en-US" dirty="0"/>
              <a:t>[Show</a:t>
            </a:r>
            <a:r>
              <a:rPr lang="en-US" baseline="0" dirty="0"/>
              <a:t> this slide when the game play is completed for all or most tables]</a:t>
            </a:r>
            <a:endParaRPr lang="en-US" dirty="0"/>
          </a:p>
          <a:p>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16</a:t>
            </a:fld>
            <a:endParaRPr lang="en-US"/>
          </a:p>
        </p:txBody>
      </p:sp>
    </p:spTree>
    <p:extLst>
      <p:ext uri="{BB962C8B-B14F-4D97-AF65-F5344CB8AC3E}">
        <p14:creationId xmlns:p14="http://schemas.microsoft.com/office/powerpoint/2010/main" val="3701303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to show an example for</a:t>
            </a:r>
            <a:r>
              <a:rPr lang="en-US" baseline="0" dirty="0"/>
              <a:t> completing the Team Performance chart]</a:t>
            </a:r>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17</a:t>
            </a:fld>
            <a:endParaRPr lang="en-US"/>
          </a:p>
        </p:txBody>
      </p:sp>
    </p:spTree>
    <p:extLst>
      <p:ext uri="{BB962C8B-B14F-4D97-AF65-F5344CB8AC3E}">
        <p14:creationId xmlns:p14="http://schemas.microsoft.com/office/powerpoint/2010/main" val="1946534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65760" rtl="0" eaLnBrk="1" fontAlgn="auto" latinLnBrk="0" hangingPunct="1">
              <a:lnSpc>
                <a:spcPct val="100000"/>
              </a:lnSpc>
              <a:spcBef>
                <a:spcPts val="0"/>
              </a:spcBef>
              <a:spcAft>
                <a:spcPts val="0"/>
              </a:spcAft>
              <a:buClrTx/>
              <a:buSzTx/>
              <a:buFontTx/>
              <a:buNone/>
              <a:tabLst/>
              <a:defRPr/>
            </a:pPr>
            <a:r>
              <a:rPr lang="en-US" dirty="0"/>
              <a:t>[Show this slide as</a:t>
            </a:r>
            <a:r>
              <a:rPr lang="en-US" baseline="0" dirty="0"/>
              <a:t> participants return to seats and when you are ready to resume the program]</a:t>
            </a:r>
            <a:endParaRPr lang="en-US" dirty="0"/>
          </a:p>
          <a:p>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18</a:t>
            </a:fld>
            <a:endParaRPr lang="en-US"/>
          </a:p>
        </p:txBody>
      </p:sp>
    </p:spTree>
    <p:extLst>
      <p:ext uri="{BB962C8B-B14F-4D97-AF65-F5344CB8AC3E}">
        <p14:creationId xmlns:p14="http://schemas.microsoft.com/office/powerpoint/2010/main" val="3196372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spend about 10 min in your teams answering these three questions. Someone should take notes, because I will ask about your responses.</a:t>
            </a:r>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19</a:t>
            </a:fld>
            <a:endParaRPr lang="en-US"/>
          </a:p>
        </p:txBody>
      </p:sp>
    </p:spTree>
    <p:extLst>
      <p:ext uri="{BB962C8B-B14F-4D97-AF65-F5344CB8AC3E}">
        <p14:creationId xmlns:p14="http://schemas.microsoft.com/office/powerpoint/2010/main" val="171077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reference while setting up tables before a program]</a:t>
            </a:r>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2</a:t>
            </a:fld>
            <a:endParaRPr lang="en-US"/>
          </a:p>
        </p:txBody>
      </p:sp>
    </p:spTree>
    <p:extLst>
      <p:ext uri="{BB962C8B-B14F-4D97-AF65-F5344CB8AC3E}">
        <p14:creationId xmlns:p14="http://schemas.microsoft.com/office/powerpoint/2010/main" val="1959979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[Leave Slide Show view to enter responses on screen.]</a:t>
            </a:r>
          </a:p>
          <a:p>
            <a:endParaRPr lang="en-US" baseline="0" dirty="0"/>
          </a:p>
          <a:p>
            <a:r>
              <a:rPr lang="en-US" baseline="0" dirty="0"/>
              <a:t>Even though this was just a game, much about the experience felt like our real work processes.</a:t>
            </a:r>
          </a:p>
          <a:p>
            <a:br>
              <a:rPr lang="en-US" baseline="0" dirty="0"/>
            </a:br>
            <a:r>
              <a:rPr lang="en-US" baseline="0" dirty="0"/>
              <a:t>Example responses:</a:t>
            </a:r>
          </a:p>
          <a:p>
            <a:pPr marL="171450" indent="-171450">
              <a:buFont typeface="Arial" panose="020B0604020202020204" pitchFamily="34" charset="0"/>
              <a:buChar char="•"/>
            </a:pPr>
            <a:r>
              <a:rPr lang="en-US" dirty="0"/>
              <a:t>Time pressure</a:t>
            </a:r>
          </a:p>
          <a:p>
            <a:pPr marL="171450" indent="-171450">
              <a:buFont typeface="Arial" panose="020B0604020202020204" pitchFamily="34" charset="0"/>
              <a:buChar char="•"/>
            </a:pPr>
            <a:r>
              <a:rPr lang="en-US" dirty="0"/>
              <a:t>Having to respond to events / put out fires</a:t>
            </a:r>
          </a:p>
          <a:p>
            <a:pPr marL="171450" indent="-171450">
              <a:buFont typeface="Arial" panose="020B0604020202020204" pitchFamily="34" charset="0"/>
              <a:buChar char="•"/>
            </a:pPr>
            <a:r>
              <a:rPr lang="en-US" dirty="0"/>
              <a:t>Uneven workloads</a:t>
            </a:r>
          </a:p>
          <a:p>
            <a:pPr marL="171450" indent="-171450">
              <a:buFont typeface="Arial" panose="020B0604020202020204" pitchFamily="34" charset="0"/>
              <a:buChar char="•"/>
            </a:pPr>
            <a:r>
              <a:rPr lang="en-US" dirty="0"/>
              <a:t>Uncertain demand</a:t>
            </a:r>
          </a:p>
          <a:p>
            <a:pPr marL="171450" indent="-171450">
              <a:buFont typeface="Arial" panose="020B0604020202020204" pitchFamily="34" charset="0"/>
              <a:buChar char="•"/>
            </a:pPr>
            <a:r>
              <a:rPr lang="en-US" dirty="0"/>
              <a:t>Worry about department expenses</a:t>
            </a:r>
          </a:p>
          <a:p>
            <a:pPr marL="171450" indent="-171450">
              <a:buFont typeface="Arial" panose="020B0604020202020204" pitchFamily="34" charset="0"/>
              <a:buChar char="•"/>
            </a:pPr>
            <a:r>
              <a:rPr lang="en-US" dirty="0"/>
              <a:t>Depending on others</a:t>
            </a:r>
          </a:p>
          <a:p>
            <a:pPr marL="171450" indent="-171450">
              <a:buFont typeface="Arial" panose="020B0604020202020204" pitchFamily="34" charset="0"/>
              <a:buChar char="•"/>
            </a:pPr>
            <a:r>
              <a:rPr lang="en-US" dirty="0"/>
              <a:t>Not having enough information</a:t>
            </a:r>
          </a:p>
          <a:p>
            <a:pPr marL="171450" indent="-171450">
              <a:buFont typeface="Arial" panose="020B0604020202020204" pitchFamily="34" charset="0"/>
              <a:buChar char="•"/>
            </a:pPr>
            <a:r>
              <a:rPr lang="en-US" dirty="0"/>
              <a:t>…</a:t>
            </a:r>
          </a:p>
          <a:p>
            <a:endParaRPr lang="en-US" baseline="0" dirty="0"/>
          </a:p>
        </p:txBody>
      </p:sp>
      <p:sp>
        <p:nvSpPr>
          <p:cNvPr id="4" name="Slide Number Placeholder 3"/>
          <p:cNvSpPr>
            <a:spLocks noGrp="1"/>
          </p:cNvSpPr>
          <p:nvPr>
            <p:ph type="sldNum" sz="quarter" idx="10"/>
          </p:nvPr>
        </p:nvSpPr>
        <p:spPr/>
        <p:txBody>
          <a:bodyPr/>
          <a:lstStyle/>
          <a:p>
            <a:fld id="{655C1215-F8FE-8C4A-84DB-C3C0554FC9AF}" type="slidenum">
              <a:rPr lang="en-US" smtClean="0"/>
              <a:t>20</a:t>
            </a:fld>
            <a:endParaRPr lang="en-US"/>
          </a:p>
        </p:txBody>
      </p:sp>
    </p:spTree>
    <p:extLst>
      <p:ext uri="{BB962C8B-B14F-4D97-AF65-F5344CB8AC3E}">
        <p14:creationId xmlns:p14="http://schemas.microsoft.com/office/powerpoint/2010/main" val="1786166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65760" rtl="0" eaLnBrk="1" fontAlgn="auto" latinLnBrk="0" hangingPunct="1">
              <a:lnSpc>
                <a:spcPct val="100000"/>
              </a:lnSpc>
              <a:spcBef>
                <a:spcPts val="0"/>
              </a:spcBef>
              <a:spcAft>
                <a:spcPts val="0"/>
              </a:spcAft>
              <a:buClrTx/>
              <a:buSzTx/>
              <a:buFontTx/>
              <a:buNone/>
              <a:tabLst/>
              <a:defRPr/>
            </a:pPr>
            <a:r>
              <a:rPr lang="en-US" baseline="0" dirty="0"/>
              <a:t>[Leave Slide Show view to enter responses on screen.]</a:t>
            </a:r>
          </a:p>
          <a:p>
            <a:endParaRPr lang="en-US" dirty="0"/>
          </a:p>
          <a:p>
            <a:r>
              <a:rPr lang="en-US" dirty="0"/>
              <a:t>What</a:t>
            </a:r>
            <a:r>
              <a:rPr lang="en-US" baseline="0" dirty="0"/>
              <a:t> drives our behavior may include values, assumptions, data, and policies.</a:t>
            </a:r>
          </a:p>
          <a:p>
            <a:endParaRPr lang="en-US" baseline="0" dirty="0"/>
          </a:p>
          <a:p>
            <a:r>
              <a:rPr lang="en-US" baseline="0" dirty="0"/>
              <a:t>Example responses:</a:t>
            </a:r>
          </a:p>
          <a:p>
            <a:pPr marL="171450" indent="-171450">
              <a:buFont typeface="Arial" panose="020B0604020202020204" pitchFamily="34" charset="0"/>
              <a:buChar char="•"/>
            </a:pPr>
            <a:r>
              <a:rPr lang="en-US" sz="1000" dirty="0"/>
              <a:t>Not letting patients wait too long</a:t>
            </a:r>
          </a:p>
          <a:p>
            <a:pPr marL="171450" indent="-171450">
              <a:buFont typeface="Arial" panose="020B0604020202020204" pitchFamily="34" charset="0"/>
              <a:buChar char="•"/>
            </a:pPr>
            <a:r>
              <a:rPr lang="en-US" sz="1000" dirty="0"/>
              <a:t>Keeping costs down</a:t>
            </a:r>
          </a:p>
          <a:p>
            <a:pPr marL="171450" indent="-171450">
              <a:buFont typeface="Arial" panose="020B0604020202020204" pitchFamily="34" charset="0"/>
              <a:buChar char="•"/>
            </a:pPr>
            <a:r>
              <a:rPr lang="en-US" sz="1000" dirty="0"/>
              <a:t>The “rules” </a:t>
            </a:r>
          </a:p>
          <a:p>
            <a:pPr marL="171450" indent="-171450">
              <a:buFont typeface="Arial" panose="020B0604020202020204" pitchFamily="34" charset="0"/>
              <a:buChar char="•"/>
            </a:pPr>
            <a:r>
              <a:rPr lang="en-US" sz="1000" dirty="0"/>
              <a:t>Following a plan</a:t>
            </a:r>
          </a:p>
          <a:p>
            <a:pPr marL="171450" indent="-171450">
              <a:buFont typeface="Arial" panose="020B0604020202020204" pitchFamily="34" charset="0"/>
              <a:buChar char="•"/>
            </a:pPr>
            <a:r>
              <a:rPr lang="en-US" sz="1000" dirty="0"/>
              <a:t>The Data card</a:t>
            </a:r>
          </a:p>
          <a:p>
            <a:pPr marL="171450" indent="-171450">
              <a:buFont typeface="Arial" panose="020B0604020202020204" pitchFamily="34" charset="0"/>
              <a:buChar char="•"/>
            </a:pPr>
            <a:r>
              <a:rPr lang="en-US" sz="1000" dirty="0"/>
              <a:t>The No Exits card in Step Down</a:t>
            </a:r>
          </a:p>
          <a:p>
            <a:pPr marL="171450" indent="-171450">
              <a:buFont typeface="Arial" panose="020B0604020202020204" pitchFamily="34" charset="0"/>
              <a:buChar char="•"/>
            </a:pPr>
            <a:r>
              <a:rPr lang="en-US" sz="1000" dirty="0"/>
              <a:t>…</a:t>
            </a:r>
          </a:p>
          <a:p>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21</a:t>
            </a:fld>
            <a:endParaRPr lang="en-US"/>
          </a:p>
        </p:txBody>
      </p:sp>
    </p:spTree>
    <p:extLst>
      <p:ext uri="{BB962C8B-B14F-4D97-AF65-F5344CB8AC3E}">
        <p14:creationId xmlns:p14="http://schemas.microsoft.com/office/powerpoint/2010/main" val="858064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65760" rtl="0" eaLnBrk="1" fontAlgn="auto" latinLnBrk="0" hangingPunct="1">
              <a:lnSpc>
                <a:spcPct val="100000"/>
              </a:lnSpc>
              <a:spcBef>
                <a:spcPts val="0"/>
              </a:spcBef>
              <a:spcAft>
                <a:spcPts val="0"/>
              </a:spcAft>
              <a:buClrTx/>
              <a:buSzTx/>
              <a:buFontTx/>
              <a:buNone/>
              <a:tabLst/>
              <a:defRPr/>
            </a:pPr>
            <a:r>
              <a:rPr lang="en-US" baseline="0" dirty="0"/>
              <a:t>[Leave Slide Show view to enter responses on screen.]</a:t>
            </a:r>
          </a:p>
          <a:p>
            <a:endParaRPr lang="en-US" baseline="0" dirty="0"/>
          </a:p>
          <a:p>
            <a:r>
              <a:rPr lang="en-US" baseline="0" dirty="0"/>
              <a:t>We will consider these strategies as we go on to reflect about the game and what it means.</a:t>
            </a:r>
          </a:p>
          <a:p>
            <a:endParaRPr lang="en-US" baseline="0" dirty="0"/>
          </a:p>
          <a:p>
            <a:r>
              <a:rPr lang="en-US" baseline="0" dirty="0"/>
              <a:t>Example responses:</a:t>
            </a:r>
          </a:p>
          <a:p>
            <a:pPr marL="171450" indent="-171450">
              <a:buFont typeface="Arial" panose="020B0604020202020204" pitchFamily="34" charset="0"/>
              <a:buChar char="•"/>
            </a:pPr>
            <a:r>
              <a:rPr lang="en-US" dirty="0"/>
              <a:t>Have a shared vision</a:t>
            </a:r>
          </a:p>
          <a:p>
            <a:pPr marL="171450" indent="-171450">
              <a:buFont typeface="Arial" panose="020B0604020202020204" pitchFamily="34" charset="0"/>
              <a:buChar char="•"/>
            </a:pPr>
            <a:r>
              <a:rPr lang="en-US" dirty="0"/>
              <a:t>Share resources</a:t>
            </a:r>
          </a:p>
          <a:p>
            <a:pPr marL="171450" indent="-171450">
              <a:buFont typeface="Arial" panose="020B0604020202020204" pitchFamily="34" charset="0"/>
              <a:buChar char="•"/>
            </a:pPr>
            <a:r>
              <a:rPr lang="en-US" dirty="0"/>
              <a:t>Send staff to where the need is greatest</a:t>
            </a:r>
          </a:p>
          <a:p>
            <a:pPr marL="171450" indent="-171450">
              <a:buFont typeface="Arial" panose="020B0604020202020204" pitchFamily="34" charset="0"/>
              <a:buChar char="•"/>
            </a:pPr>
            <a:r>
              <a:rPr lang="en-US" dirty="0"/>
              <a:t>Double up in rooms</a:t>
            </a:r>
          </a:p>
          <a:p>
            <a:pPr marL="171450" indent="-171450">
              <a:buFont typeface="Arial" panose="020B0604020202020204" pitchFamily="34" charset="0"/>
              <a:buChar char="•"/>
            </a:pPr>
            <a:r>
              <a:rPr lang="en-US" dirty="0"/>
              <a:t>Treat patients in the waiting area / unused spaces</a:t>
            </a:r>
          </a:p>
          <a:p>
            <a:pPr marL="171450" indent="-171450">
              <a:buFont typeface="Arial" panose="020B0604020202020204" pitchFamily="34" charset="0"/>
              <a:buChar char="•"/>
            </a:pPr>
            <a:r>
              <a:rPr lang="en-US" dirty="0"/>
              <a:t>Use the data</a:t>
            </a:r>
          </a:p>
          <a:p>
            <a:pPr marL="171450" indent="-171450">
              <a:buFont typeface="Arial" panose="020B0604020202020204" pitchFamily="34" charset="0"/>
              <a:buChar char="•"/>
            </a:pPr>
            <a:r>
              <a:rPr lang="en-US" dirty="0"/>
              <a:t>…</a:t>
            </a:r>
          </a:p>
          <a:p>
            <a:endParaRPr lang="en-US" baseline="0" dirty="0"/>
          </a:p>
          <a:p>
            <a:r>
              <a:rPr lang="en-US" baseline="0" dirty="0"/>
              <a:t>[The Back button in the lower left corner may be used </a:t>
            </a:r>
            <a:r>
              <a:rPr lang="en-US" u="sng" baseline="0" dirty="0"/>
              <a:t>later</a:t>
            </a:r>
            <a:r>
              <a:rPr lang="en-US" baseline="0" dirty="0"/>
              <a:t> in the slide presentation to briefly revisit this slide.]</a:t>
            </a:r>
          </a:p>
          <a:p>
            <a:endParaRPr lang="en-US" baseline="0" dirty="0"/>
          </a:p>
          <a:p>
            <a:r>
              <a:rPr lang="en-US" baseline="0" dirty="0"/>
              <a:t>[Resume Slide Show view.]</a:t>
            </a:r>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22</a:t>
            </a:fld>
            <a:endParaRPr lang="en-US"/>
          </a:p>
        </p:txBody>
      </p:sp>
    </p:spTree>
    <p:extLst>
      <p:ext uri="{BB962C8B-B14F-4D97-AF65-F5344CB8AC3E}">
        <p14:creationId xmlns:p14="http://schemas.microsoft.com/office/powerpoint/2010/main" val="3049781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step </a:t>
            </a:r>
            <a:r>
              <a:rPr lang="en-US" baseline="0" dirty="0"/>
              <a:t>back and look at the big picture of what was happening in the game play. </a:t>
            </a:r>
          </a:p>
          <a:p>
            <a:endParaRPr lang="en-US" baseline="0" dirty="0"/>
          </a:p>
          <a:p>
            <a:r>
              <a:rPr lang="en-US" baseline="0" dirty="0"/>
              <a:t>You were each responsible for a </a:t>
            </a:r>
            <a:r>
              <a:rPr lang="en-US" u="sng" baseline="0" dirty="0"/>
              <a:t>part</a:t>
            </a:r>
            <a:r>
              <a:rPr lang="en-US" baseline="0" dirty="0"/>
              <a:t> of the system, but no one part stood alone. For example:</a:t>
            </a:r>
          </a:p>
          <a:p>
            <a:pPr marL="171450" indent="-171450">
              <a:buFont typeface="Arial"/>
              <a:buChar char="•"/>
            </a:pPr>
            <a:r>
              <a:rPr lang="en-US" baseline="0" dirty="0"/>
              <a:t>A big increase in flow into the Emergency department rippled through to other departments.</a:t>
            </a:r>
          </a:p>
          <a:p>
            <a:pPr marL="171450" indent="-171450">
              <a:buFont typeface="Arial"/>
              <a:buChar char="•"/>
            </a:pPr>
            <a:r>
              <a:rPr lang="en-US" baseline="0" dirty="0"/>
              <a:t>If affected departments did not add staff, then Emergency patients had to wait for transfer.</a:t>
            </a:r>
          </a:p>
          <a:p>
            <a:pPr marL="171450" indent="-171450">
              <a:buFont typeface="Arial"/>
              <a:buChar char="•"/>
            </a:pPr>
            <a:r>
              <a:rPr lang="en-US" baseline="0" dirty="0"/>
              <a:t>As Emergency filled up, arriving patients had to wait to get in.</a:t>
            </a:r>
          </a:p>
          <a:p>
            <a:pPr marL="171450" indent="-171450">
              <a:buFont typeface="Arial"/>
              <a:buChar char="•"/>
            </a:pPr>
            <a:r>
              <a:rPr lang="en-US" baseline="0" dirty="0"/>
              <a:t>Patients waiting to get in led to pressure to divert ambulance arrivals</a:t>
            </a:r>
          </a:p>
          <a:p>
            <a:pPr marL="171450" indent="-171450">
              <a:buFont typeface="Arial"/>
              <a:buChar char="•"/>
            </a:pPr>
            <a:r>
              <a:rPr lang="en-US" baseline="0" dirty="0"/>
              <a:t>And then the whole hospital paid the price, because diverting patients was costly. </a:t>
            </a:r>
          </a:p>
          <a:p>
            <a:pPr marL="0" indent="0">
              <a:buFont typeface="Arial"/>
              <a:buNone/>
            </a:pPr>
            <a:r>
              <a:rPr lang="en-US" u="sng" baseline="0" dirty="0"/>
              <a:t>The parts of the system are interdependent</a:t>
            </a:r>
            <a:r>
              <a:rPr lang="en-US" baseline="0" dirty="0"/>
              <a:t>. </a:t>
            </a:r>
          </a:p>
          <a:p>
            <a:pPr marL="0" indent="0">
              <a:buFont typeface="Arial"/>
              <a:buNone/>
            </a:pPr>
            <a:endParaRPr lang="en-US" dirty="0"/>
          </a:p>
          <a:p>
            <a:r>
              <a:rPr lang="en-US" dirty="0"/>
              <a:t>[CLICK]</a:t>
            </a:r>
          </a:p>
          <a:p>
            <a:endParaRPr lang="en-US" dirty="0"/>
          </a:p>
          <a:p>
            <a:r>
              <a:rPr lang="en-US" dirty="0"/>
              <a:t>Who was</a:t>
            </a:r>
            <a:r>
              <a:rPr lang="en-US" baseline="0" dirty="0"/>
              <a:t> responsible in this game for Emergency waiting? (Answer: Everyone! The Emergency department alone could not solve the problem.)</a:t>
            </a:r>
          </a:p>
          <a:p>
            <a:endParaRPr lang="en-US" baseline="0" dirty="0"/>
          </a:p>
          <a:p>
            <a:r>
              <a:rPr lang="en-US" baseline="0" dirty="0"/>
              <a:t>And, by the way, if you could intervene just one place in this system to improve Emergency waiting, where do you think that would be? (Answer: Step Down! …because it was the only department downstream that could move patients out of the hospital.) In complex systems, cause and effect are often distant – requiring us to look upstream and downstream to identify causes of a problem.</a:t>
            </a:r>
          </a:p>
        </p:txBody>
      </p:sp>
      <p:sp>
        <p:nvSpPr>
          <p:cNvPr id="4" name="Slide Number Placeholder 3"/>
          <p:cNvSpPr>
            <a:spLocks noGrp="1"/>
          </p:cNvSpPr>
          <p:nvPr>
            <p:ph type="sldNum" sz="quarter" idx="10"/>
          </p:nvPr>
        </p:nvSpPr>
        <p:spPr/>
        <p:txBody>
          <a:bodyPr/>
          <a:lstStyle/>
          <a:p>
            <a:fld id="{655C1215-F8FE-8C4A-84DB-C3C0554FC9AF}" type="slidenum">
              <a:rPr lang="en-US" smtClean="0"/>
              <a:t>23</a:t>
            </a:fld>
            <a:endParaRPr lang="en-US"/>
          </a:p>
        </p:txBody>
      </p:sp>
    </p:spTree>
    <p:extLst>
      <p:ext uri="{BB962C8B-B14F-4D97-AF65-F5344CB8AC3E}">
        <p14:creationId xmlns:p14="http://schemas.microsoft.com/office/powerpoint/2010/main" val="973202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virtual world of the game did feel like our reality in some important ways. </a:t>
            </a:r>
          </a:p>
          <a:p>
            <a:pPr marL="171450" indent="-171450">
              <a:buFont typeface="Arial"/>
              <a:buChar char="•"/>
            </a:pPr>
            <a:r>
              <a:rPr lang="en-US" baseline="0" dirty="0"/>
              <a:t>The uneven demand</a:t>
            </a:r>
          </a:p>
          <a:p>
            <a:pPr marL="171450" indent="-171450">
              <a:buFont typeface="Arial"/>
              <a:buChar char="•"/>
            </a:pPr>
            <a:r>
              <a:rPr lang="en-US" baseline="0" dirty="0"/>
              <a:t>Handoffs from one department to another</a:t>
            </a:r>
          </a:p>
          <a:p>
            <a:pPr marL="171450" indent="-171450">
              <a:buFont typeface="Arial"/>
              <a:buChar char="•"/>
            </a:pPr>
            <a:r>
              <a:rPr lang="en-US" baseline="0" dirty="0"/>
              <a:t>Events that got in the way.</a:t>
            </a:r>
          </a:p>
          <a:p>
            <a:pPr marL="171450" indent="-171450">
              <a:buFont typeface="Arial"/>
              <a:buChar char="•"/>
            </a:pPr>
            <a:r>
              <a:rPr lang="en-US" baseline="0" dirty="0"/>
              <a:t>..and other things that you already identified. </a:t>
            </a:r>
          </a:p>
          <a:p>
            <a:pPr marL="0" indent="0">
              <a:buFont typeface="Arial"/>
              <a:buNone/>
            </a:pPr>
            <a:endParaRPr lang="en-US" baseline="0" dirty="0"/>
          </a:p>
          <a:p>
            <a:pPr marL="0" indent="0">
              <a:buFont typeface="Arial"/>
              <a:buNone/>
            </a:pPr>
            <a:r>
              <a:rPr lang="en-US" baseline="0" dirty="0"/>
              <a:t>Learnings from the game can be applied to our real work.</a:t>
            </a:r>
            <a:endParaRPr lang="en-US" dirty="0"/>
          </a:p>
          <a:p>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24</a:t>
            </a:fld>
            <a:endParaRPr lang="en-US"/>
          </a:p>
        </p:txBody>
      </p:sp>
    </p:spTree>
    <p:extLst>
      <p:ext uri="{BB962C8B-B14F-4D97-AF65-F5344CB8AC3E}">
        <p14:creationId xmlns:p14="http://schemas.microsoft.com/office/powerpoint/2010/main" val="302041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theoretical</a:t>
            </a:r>
            <a:r>
              <a:rPr lang="en-US" baseline="0" dirty="0"/>
              <a:t> basis for the Friday Night at the ER game is the discipline of Systems Thinking. This is a discipline for recognizing the systems in which we live and work, observing how well the particular system is achieving its goals, and learning how to make adjustments for improvement.</a:t>
            </a:r>
          </a:p>
          <a:p>
            <a:endParaRPr lang="en-US" baseline="0" dirty="0"/>
          </a:p>
          <a:p>
            <a:r>
              <a:rPr lang="en-US" dirty="0"/>
              <a:t>[CLICK]</a:t>
            </a:r>
          </a:p>
          <a:p>
            <a:r>
              <a:rPr lang="en-US" dirty="0"/>
              <a:t>What is a system? A</a:t>
            </a:r>
            <a:r>
              <a:rPr lang="en-US" baseline="0" dirty="0"/>
              <a:t> system is a collection of parts that function together for a purpose. We live and work within many systems: an economic system, our solar system, our family is a system, our human bodies are a system.</a:t>
            </a:r>
          </a:p>
          <a:p>
            <a:endParaRPr lang="en-US" baseline="0" dirty="0"/>
          </a:p>
          <a:p>
            <a:r>
              <a:rPr lang="en-US" baseline="0" dirty="0"/>
              <a:t>[CLICK]</a:t>
            </a:r>
          </a:p>
          <a:p>
            <a:r>
              <a:rPr lang="en-US" baseline="0" dirty="0"/>
              <a:t>The discipline of Systems Thinking includes</a:t>
            </a:r>
          </a:p>
          <a:p>
            <a:pPr marL="171450" indent="-171450">
              <a:buFont typeface="Arial" charset="0"/>
              <a:buChar char="•"/>
            </a:pPr>
            <a:r>
              <a:rPr lang="en-US" baseline="0" dirty="0"/>
              <a:t>Concepts, principles and knowledge</a:t>
            </a:r>
          </a:p>
          <a:p>
            <a:pPr marL="171450" indent="-171450">
              <a:buFont typeface="Arial" charset="0"/>
              <a:buChar char="•"/>
            </a:pPr>
            <a:r>
              <a:rPr lang="en-US" baseline="0" dirty="0"/>
              <a:t>Methods and tools</a:t>
            </a:r>
          </a:p>
          <a:p>
            <a:endParaRPr lang="en-US" baseline="0" dirty="0"/>
          </a:p>
          <a:p>
            <a:r>
              <a:rPr lang="en-US" baseline="0" dirty="0"/>
              <a:t>[CLICK]</a:t>
            </a:r>
          </a:p>
          <a:p>
            <a:r>
              <a:rPr lang="en-US" baseline="0" dirty="0"/>
              <a:t>Friday Night at the ER is a tool for helping people put core principles of Systems Thinking into routine practice.</a:t>
            </a:r>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25</a:t>
            </a:fld>
            <a:endParaRPr lang="en-US"/>
          </a:p>
        </p:txBody>
      </p:sp>
    </p:spTree>
    <p:extLst>
      <p:ext uri="{BB962C8B-B14F-4D97-AF65-F5344CB8AC3E}">
        <p14:creationId xmlns:p14="http://schemas.microsoft.com/office/powerpoint/2010/main" val="198342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Lato" panose="020F0502020204030203" pitchFamily="34" charset="0"/>
              </a:rPr>
              <a:t>While you may not be familiar with Systems Thinking, it isn’t new. In fact, for years this discipline has resonated with a wide range of leading entities worldwide that have identified Systems Thinking as a key competency for leaders in the 21</a:t>
            </a:r>
            <a:r>
              <a:rPr lang="en-US" b="0" i="0" baseline="30000" dirty="0">
                <a:solidFill>
                  <a:srgbClr val="000000"/>
                </a:solidFill>
                <a:effectLst/>
                <a:latin typeface="Lato" panose="020F0502020204030203" pitchFamily="34" charset="0"/>
              </a:rPr>
              <a:t>st</a:t>
            </a:r>
            <a:r>
              <a:rPr lang="en-US" b="0" i="0" dirty="0">
                <a:solidFill>
                  <a:srgbClr val="000000"/>
                </a:solidFill>
                <a:effectLst/>
                <a:latin typeface="Lato" panose="020F0502020204030203" pitchFamily="34" charset="0"/>
              </a:rPr>
              <a:t> Century. Among those who emphasize the importance of Systems Thinking are:</a:t>
            </a:r>
          </a:p>
          <a:p>
            <a:endParaRPr lang="en-US" dirty="0"/>
          </a:p>
          <a:p>
            <a:pPr algn="l" fontAlgn="base">
              <a:buFont typeface="Arial" panose="020B0604020202020204" pitchFamily="34" charset="0"/>
              <a:buChar char="•"/>
            </a:pPr>
            <a:r>
              <a:rPr lang="en-US" b="0" i="0" dirty="0">
                <a:solidFill>
                  <a:srgbClr val="000000"/>
                </a:solidFill>
                <a:effectLst/>
                <a:latin typeface="Lato" panose="020F0502020204030203" pitchFamily="34" charset="0"/>
              </a:rPr>
              <a:t> Global corporations such as Google, IBM and Shell</a:t>
            </a:r>
          </a:p>
          <a:p>
            <a:pPr algn="l" fontAlgn="base">
              <a:buFont typeface="Arial" panose="020B0604020202020204" pitchFamily="34" charset="0"/>
              <a:buChar char="•"/>
            </a:pPr>
            <a:r>
              <a:rPr lang="en-US" b="0" i="0" dirty="0">
                <a:solidFill>
                  <a:srgbClr val="000000"/>
                </a:solidFill>
                <a:effectLst/>
                <a:latin typeface="Lato" panose="020F0502020204030203" pitchFamily="34" charset="0"/>
              </a:rPr>
              <a:t> Prestigious schools such as MIT’s Sloan School of Management and Harvard Business School</a:t>
            </a:r>
          </a:p>
          <a:p>
            <a:pPr algn="l" fontAlgn="base">
              <a:buFont typeface="Arial" panose="020B0604020202020204" pitchFamily="34" charset="0"/>
              <a:buChar char="•"/>
            </a:pPr>
            <a:r>
              <a:rPr lang="en-US" b="0" i="0" dirty="0">
                <a:solidFill>
                  <a:srgbClr val="000000"/>
                </a:solidFill>
                <a:effectLst/>
                <a:latin typeface="Lato" panose="020F0502020204030203" pitchFamily="34" charset="0"/>
              </a:rPr>
              <a:t> International bodies such as the World Bank, the World Economic Forum and the World Health Organization</a:t>
            </a:r>
          </a:p>
          <a:p>
            <a:pPr algn="l" fontAlgn="base">
              <a:buFont typeface="Arial" panose="020B0604020202020204" pitchFamily="34" charset="0"/>
              <a:buChar char="•"/>
            </a:pPr>
            <a:r>
              <a:rPr lang="en-US" b="0" i="0" dirty="0">
                <a:solidFill>
                  <a:srgbClr val="000000"/>
                </a:solidFill>
                <a:effectLst/>
                <a:latin typeface="Lato" panose="020F0502020204030203" pitchFamily="34" charset="0"/>
              </a:rPr>
              <a:t> Various professional institutes including the Institute for Healthcare Improvement and the Project Management Institute</a:t>
            </a:r>
          </a:p>
        </p:txBody>
      </p:sp>
      <p:sp>
        <p:nvSpPr>
          <p:cNvPr id="4" name="Slide Number Placeholder 3"/>
          <p:cNvSpPr>
            <a:spLocks noGrp="1"/>
          </p:cNvSpPr>
          <p:nvPr>
            <p:ph type="sldNum" sz="quarter" idx="5"/>
          </p:nvPr>
        </p:nvSpPr>
        <p:spPr/>
        <p:txBody>
          <a:bodyPr/>
          <a:lstStyle/>
          <a:p>
            <a:fld id="{655C1215-F8FE-8C4A-84DB-C3C0554FC9AF}" type="slidenum">
              <a:rPr lang="en-US" smtClean="0"/>
              <a:t>26</a:t>
            </a:fld>
            <a:endParaRPr lang="en-US"/>
          </a:p>
        </p:txBody>
      </p:sp>
    </p:spTree>
    <p:extLst>
      <p:ext uri="{BB962C8B-B14F-4D97-AF65-F5344CB8AC3E}">
        <p14:creationId xmlns:p14="http://schemas.microsoft.com/office/powerpoint/2010/main" val="4217491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systems thinking resonate so widely? </a:t>
            </a:r>
            <a:r>
              <a:rPr lang="en-US" baseline="0" dirty="0"/>
              <a:t>Because </a:t>
            </a:r>
            <a:r>
              <a:rPr lang="en-US" u="sng" baseline="0" dirty="0"/>
              <a:t>all</a:t>
            </a:r>
            <a:r>
              <a:rPr lang="en-US" baseline="0" dirty="0"/>
              <a:t> organizations have interdependent functions. </a:t>
            </a:r>
            <a:endParaRPr lang="en-US" dirty="0"/>
          </a:p>
          <a:p>
            <a:endParaRPr lang="en-US" dirty="0"/>
          </a:p>
          <a:p>
            <a:r>
              <a:rPr lang="en-US" dirty="0"/>
              <a:t>In</a:t>
            </a:r>
            <a:r>
              <a:rPr lang="en-US" baseline="0" dirty="0"/>
              <a:t> the game, the hospital was a system with parts that included 4 departments, and we saw that those departments were interdependent and they functioned together to serve the needs of their customers, the patients.</a:t>
            </a:r>
          </a:p>
          <a:p>
            <a:endParaRPr lang="en-US" baseline="0" dirty="0"/>
          </a:p>
          <a:p>
            <a:r>
              <a:rPr lang="en-US" dirty="0"/>
              <a:t>Here is an example of a manufacturing company, in which the different functional parts might include</a:t>
            </a:r>
            <a:r>
              <a:rPr lang="en-US" baseline="0" dirty="0"/>
              <a:t> </a:t>
            </a:r>
            <a:r>
              <a:rPr lang="en-US" dirty="0"/>
              <a:t>Sales, Order Processing, Parts Inventory, Assembly, etc.</a:t>
            </a:r>
            <a:r>
              <a:rPr lang="en-US" baseline="0" dirty="0"/>
              <a:t> </a:t>
            </a:r>
          </a:p>
          <a:p>
            <a:endParaRPr lang="en-US" baseline="0" dirty="0"/>
          </a:p>
          <a:p>
            <a:r>
              <a:rPr lang="en-US" dirty="0"/>
              <a:t>[CLICK]</a:t>
            </a:r>
          </a:p>
          <a:p>
            <a:r>
              <a:rPr lang="en-US" dirty="0"/>
              <a:t>Just like in our example of the the hospital,</a:t>
            </a:r>
            <a:r>
              <a:rPr lang="en-US" baseline="0" dirty="0"/>
              <a:t> where </a:t>
            </a:r>
            <a:r>
              <a:rPr lang="en-US" dirty="0"/>
              <a:t>we asked “Who is responsible for Emergency department waiting?”,</a:t>
            </a:r>
            <a:r>
              <a:rPr lang="en-US" baseline="0" dirty="0"/>
              <a:t> </a:t>
            </a:r>
            <a:r>
              <a:rPr lang="en-US" dirty="0"/>
              <a:t>we might ask here, “Who is responsible for on-time delivery?”  The</a:t>
            </a:r>
            <a:r>
              <a:rPr lang="en-US" baseline="0" dirty="0"/>
              <a:t> answer, of course, is not just the Delivery function or the Assembly function</a:t>
            </a:r>
            <a:r>
              <a:rPr lang="mr-IN" baseline="0" dirty="0"/>
              <a:t>…</a:t>
            </a:r>
            <a:r>
              <a:rPr lang="en-US" baseline="0" dirty="0"/>
              <a:t>every part plays a significant role, all the way back to the Sales people who promised a delivery time in the first place. Again, the answer is, “everyone is responsible.”</a:t>
            </a:r>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27</a:t>
            </a:fld>
            <a:endParaRPr lang="en-US"/>
          </a:p>
        </p:txBody>
      </p:sp>
    </p:spTree>
    <p:extLst>
      <p:ext uri="{BB962C8B-B14F-4D97-AF65-F5344CB8AC3E}">
        <p14:creationId xmlns:p14="http://schemas.microsoft.com/office/powerpoint/2010/main" val="2313163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we go about our work, we must be attentive to excellence. Is excellence of each part necessary? Yes! Is it sufficient to ? No! </a:t>
            </a:r>
          </a:p>
          <a:p>
            <a:endParaRPr lang="en-US" baseline="0" dirty="0"/>
          </a:p>
          <a:p>
            <a:r>
              <a:rPr lang="en-US" dirty="0"/>
              <a:t>[CLICK]</a:t>
            </a:r>
          </a:p>
          <a:p>
            <a:r>
              <a:rPr lang="en-US" dirty="0"/>
              <a:t>We must optimize the system, not just the parts,</a:t>
            </a:r>
            <a:r>
              <a:rPr lang="en-US" baseline="0" dirty="0"/>
              <a:t> if we want our companies to perform well. This is a key lesson for today.</a:t>
            </a:r>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28</a:t>
            </a:fld>
            <a:endParaRPr lang="en-US"/>
          </a:p>
        </p:txBody>
      </p:sp>
    </p:spTree>
    <p:extLst>
      <p:ext uri="{BB962C8B-B14F-4D97-AF65-F5344CB8AC3E}">
        <p14:creationId xmlns:p14="http://schemas.microsoft.com/office/powerpoint/2010/main" val="3994936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game, as well as in our real world,</a:t>
            </a:r>
            <a:r>
              <a:rPr lang="en-US" baseline="0" dirty="0"/>
              <a:t> in order to get the results we want, we must optimize performance of the system, not just focus on the parts.</a:t>
            </a:r>
          </a:p>
          <a:p>
            <a:endParaRPr lang="en-US" baseline="0" dirty="0"/>
          </a:p>
          <a:p>
            <a:r>
              <a:rPr lang="en-US" baseline="0" dirty="0"/>
              <a:t>[CLICK]</a:t>
            </a:r>
          </a:p>
          <a:p>
            <a:endParaRPr lang="en-US" baseline="0" dirty="0"/>
          </a:p>
          <a:p>
            <a:r>
              <a:rPr lang="en-US" baseline="0" dirty="0"/>
              <a:t>How do we do this? </a:t>
            </a:r>
          </a:p>
          <a:p>
            <a:endParaRPr lang="en-US" baseline="0" dirty="0"/>
          </a:p>
          <a:p>
            <a:r>
              <a:rPr lang="en-US" baseline="0" dirty="0"/>
              <a:t>[CLICK]</a:t>
            </a:r>
          </a:p>
          <a:p>
            <a:endParaRPr lang="en-US" baseline="0" dirty="0"/>
          </a:p>
          <a:p>
            <a:r>
              <a:rPr lang="en-US" baseline="0" dirty="0"/>
              <a:t>A successful approach can be summed up in 3 core strategies.</a:t>
            </a:r>
          </a:p>
          <a:p>
            <a:r>
              <a:rPr lang="en-US" baseline="0" dirty="0"/>
              <a:t>Let’s look at these one at a time.</a:t>
            </a:r>
          </a:p>
          <a:p>
            <a:endParaRPr lang="en-US" dirty="0"/>
          </a:p>
          <a:p>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29</a:t>
            </a:fld>
            <a:endParaRPr lang="en-US"/>
          </a:p>
        </p:txBody>
      </p:sp>
    </p:spTree>
    <p:extLst>
      <p:ext uri="{BB962C8B-B14F-4D97-AF65-F5344CB8AC3E}">
        <p14:creationId xmlns:p14="http://schemas.microsoft.com/office/powerpoint/2010/main" val="351435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a:t>
            </a:r>
            <a:r>
              <a:rPr lang="en-US" baseline="0" dirty="0"/>
              <a:t>before the start of the program, while people are arriving]</a:t>
            </a:r>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3</a:t>
            </a:fld>
            <a:endParaRPr lang="en-US"/>
          </a:p>
        </p:txBody>
      </p:sp>
    </p:spTree>
    <p:extLst>
      <p:ext uri="{BB962C8B-B14F-4D97-AF65-F5344CB8AC3E}">
        <p14:creationId xmlns:p14="http://schemas.microsoft.com/office/powerpoint/2010/main" val="3758580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core strategy is Collaboration.</a:t>
            </a:r>
          </a:p>
          <a:p>
            <a:endParaRPr lang="en-US" dirty="0"/>
          </a:p>
          <a:p>
            <a:r>
              <a:rPr lang="en-US" dirty="0"/>
              <a:t>It derives from a key principle of Systems Thinking: “The parts of a system are interdependent.”</a:t>
            </a:r>
          </a:p>
        </p:txBody>
      </p:sp>
      <p:sp>
        <p:nvSpPr>
          <p:cNvPr id="4" name="Slide Number Placeholder 3"/>
          <p:cNvSpPr>
            <a:spLocks noGrp="1"/>
          </p:cNvSpPr>
          <p:nvPr>
            <p:ph type="sldNum" sz="quarter" idx="10"/>
          </p:nvPr>
        </p:nvSpPr>
        <p:spPr/>
        <p:txBody>
          <a:bodyPr/>
          <a:lstStyle/>
          <a:p>
            <a:fld id="{655C1215-F8FE-8C4A-84DB-C3C0554FC9AF}" type="slidenum">
              <a:rPr lang="en-US" smtClean="0"/>
              <a:t>30</a:t>
            </a:fld>
            <a:endParaRPr lang="en-US"/>
          </a:p>
        </p:txBody>
      </p:sp>
    </p:spTree>
    <p:extLst>
      <p:ext uri="{BB962C8B-B14F-4D97-AF65-F5344CB8AC3E}">
        <p14:creationId xmlns:p14="http://schemas.microsoft.com/office/powerpoint/2010/main" val="2202763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cartoon</a:t>
            </a:r>
            <a:r>
              <a:rPr lang="en-US" baseline="0" dirty="0"/>
              <a:t> illustrates </a:t>
            </a:r>
            <a:r>
              <a:rPr lang="en-US" dirty="0"/>
              <a:t>the i</a:t>
            </a:r>
            <a:r>
              <a:rPr lang="en-US" baseline="0" dirty="0"/>
              <a:t>nevitable failure of a non-collaborative approach!</a:t>
            </a:r>
          </a:p>
          <a:p>
            <a:r>
              <a:rPr lang="en-US" baseline="0" dirty="0"/>
              <a:t>In the game, there were uneven workloads. Emergency managers may have felt like ones working extra hard. Maybe others were thinking, “Sure glad I’m not in the ER!” </a:t>
            </a:r>
          </a:p>
          <a:p>
            <a:pPr marL="0" marR="0" indent="0" algn="l" defTabSz="365760" rtl="0" eaLnBrk="1" fontAlgn="auto" latinLnBrk="0" hangingPunct="1">
              <a:lnSpc>
                <a:spcPct val="100000"/>
              </a:lnSpc>
              <a:spcBef>
                <a:spcPts val="0"/>
              </a:spcBef>
              <a:spcAft>
                <a:spcPts val="0"/>
              </a:spcAft>
              <a:buClrTx/>
              <a:buSzTx/>
              <a:buFontTx/>
              <a:buNone/>
              <a:tabLst/>
              <a:defRPr/>
            </a:pPr>
            <a:r>
              <a:rPr lang="en-US" baseline="0" dirty="0"/>
              <a:t>Sometimes it’s easy to forget that we’re in the same boat.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31</a:t>
            </a:fld>
            <a:endParaRPr lang="en-US"/>
          </a:p>
        </p:txBody>
      </p:sp>
    </p:spTree>
    <p:extLst>
      <p:ext uri="{BB962C8B-B14F-4D97-AF65-F5344CB8AC3E}">
        <p14:creationId xmlns:p14="http://schemas.microsoft.com/office/powerpoint/2010/main" val="522044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does it mean to collaborate?</a:t>
            </a:r>
          </a:p>
          <a:p>
            <a:endParaRPr lang="en-US" baseline="0" dirty="0"/>
          </a:p>
          <a:p>
            <a:r>
              <a:rPr lang="en-US" baseline="0" dirty="0"/>
              <a:t>In the game, for example, here are some ways you might have collaborated.</a:t>
            </a:r>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32</a:t>
            </a:fld>
            <a:endParaRPr lang="en-US"/>
          </a:p>
        </p:txBody>
      </p:sp>
    </p:spTree>
    <p:extLst>
      <p:ext uri="{BB962C8B-B14F-4D97-AF65-F5344CB8AC3E}">
        <p14:creationId xmlns:p14="http://schemas.microsoft.com/office/powerpoint/2010/main" val="981470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any organization, w</a:t>
            </a:r>
            <a:r>
              <a:rPr lang="en-US" dirty="0"/>
              <a:t>hat</a:t>
            </a:r>
            <a:r>
              <a:rPr lang="en-US" baseline="0" dirty="0"/>
              <a:t> does collaboration look like? A useful tool is this Collaboration Ladder, which helps us become explicit about what we mean by collaboration.</a:t>
            </a:r>
          </a:p>
          <a:p>
            <a:endParaRPr lang="en-US" baseline="0" dirty="0"/>
          </a:p>
          <a:p>
            <a:r>
              <a:rPr lang="en-US" baseline="0" dirty="0"/>
              <a:t>Often people consider the lower rungs on the ladder as collaboration. [CLICK to move up the ladder] </a:t>
            </a:r>
          </a:p>
          <a:p>
            <a:r>
              <a:rPr lang="en-US" baseline="0" dirty="0"/>
              <a:t>But we need to be willing and able to move up the ladder to achieve high-level organization performance</a:t>
            </a:r>
            <a:r>
              <a:rPr lang="en-US" sz="1000" dirty="0">
                <a:latin typeface="Helvetica" pitchFamily="2" charset="0"/>
              </a:rPr>
              <a:t>.</a:t>
            </a:r>
          </a:p>
        </p:txBody>
      </p:sp>
      <p:sp>
        <p:nvSpPr>
          <p:cNvPr id="4" name="Slide Number Placeholder 3"/>
          <p:cNvSpPr>
            <a:spLocks noGrp="1"/>
          </p:cNvSpPr>
          <p:nvPr>
            <p:ph type="sldNum" sz="quarter" idx="10"/>
          </p:nvPr>
        </p:nvSpPr>
        <p:spPr/>
        <p:txBody>
          <a:bodyPr/>
          <a:lstStyle/>
          <a:p>
            <a:fld id="{655C1215-F8FE-8C4A-84DB-C3C0554FC9AF}" type="slidenum">
              <a:rPr lang="en-US" smtClean="0"/>
              <a:t>33</a:t>
            </a:fld>
            <a:endParaRPr lang="en-US"/>
          </a:p>
        </p:txBody>
      </p:sp>
    </p:spTree>
    <p:extLst>
      <p:ext uri="{BB962C8B-B14F-4D97-AF65-F5344CB8AC3E}">
        <p14:creationId xmlns:p14="http://schemas.microsoft.com/office/powerpoint/2010/main" val="752053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are the barriers in organizations that seem to prevent people from moving up the ladder? Here are some examples:</a:t>
            </a:r>
          </a:p>
          <a:p>
            <a:endParaRPr lang="en-US" baseline="0" dirty="0"/>
          </a:p>
          <a:p>
            <a:r>
              <a:rPr lang="en-US" baseline="0" dirty="0"/>
              <a:t>[CLICK through the 3 examples]</a:t>
            </a:r>
          </a:p>
        </p:txBody>
      </p:sp>
      <p:sp>
        <p:nvSpPr>
          <p:cNvPr id="4" name="Slide Number Placeholder 3"/>
          <p:cNvSpPr>
            <a:spLocks noGrp="1"/>
          </p:cNvSpPr>
          <p:nvPr>
            <p:ph type="sldNum" sz="quarter" idx="10"/>
          </p:nvPr>
        </p:nvSpPr>
        <p:spPr/>
        <p:txBody>
          <a:bodyPr/>
          <a:lstStyle/>
          <a:p>
            <a:fld id="{655C1215-F8FE-8C4A-84DB-C3C0554FC9AF}" type="slidenum">
              <a:rPr lang="en-US" smtClean="0"/>
              <a:t>34</a:t>
            </a:fld>
            <a:endParaRPr lang="en-US"/>
          </a:p>
        </p:txBody>
      </p:sp>
    </p:spTree>
    <p:extLst>
      <p:ext uri="{BB962C8B-B14F-4D97-AF65-F5344CB8AC3E}">
        <p14:creationId xmlns:p14="http://schemas.microsoft.com/office/powerpoint/2010/main" val="1451411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65760" rtl="0" eaLnBrk="1" fontAlgn="auto" latinLnBrk="0" hangingPunct="1">
              <a:lnSpc>
                <a:spcPct val="100000"/>
              </a:lnSpc>
              <a:spcBef>
                <a:spcPts val="0"/>
              </a:spcBef>
              <a:spcAft>
                <a:spcPts val="0"/>
              </a:spcAft>
              <a:buClrTx/>
              <a:buSzTx/>
              <a:buFontTx/>
              <a:buNone/>
              <a:tabLst/>
              <a:defRPr/>
            </a:pPr>
            <a:r>
              <a:rPr lang="en-US" dirty="0"/>
              <a:t>[Distribute a copy of the Debrief Workbook to each participant and instruct them to open it to the first page titled “Core Strategy 1: Collaboration”.</a:t>
            </a:r>
            <a:r>
              <a:rPr lang="en-US" baseline="0" dirty="0"/>
              <a:t> (The workbook can be found in the Downloads section of the </a:t>
            </a:r>
            <a:r>
              <a:rPr lang="en-US" b="1" baseline="0" dirty="0"/>
              <a:t>Support Center </a:t>
            </a:r>
            <a:r>
              <a:rPr lang="en-US" b="0" baseline="0" dirty="0"/>
              <a:t>at</a:t>
            </a:r>
            <a:r>
              <a:rPr lang="en-US" b="1" baseline="0" dirty="0"/>
              <a:t> </a:t>
            </a:r>
            <a:r>
              <a:rPr lang="en-US" baseline="0" dirty="0" err="1"/>
              <a:t>support.fridaynightattheer.com</a:t>
            </a:r>
            <a:r>
              <a:rPr lang="en-US" baseline="0" dirty="0"/>
              <a:t>.) If you are not using the workbooks, participants can still discuss in teams and take notes on any paper you provide.]</a:t>
            </a:r>
          </a:p>
          <a:p>
            <a:pPr marL="0" marR="0" lvl="0" indent="0" algn="l" defTabSz="365760" rtl="0" eaLnBrk="1" fontAlgn="auto" latinLnBrk="0" hangingPunct="1">
              <a:lnSpc>
                <a:spcPct val="100000"/>
              </a:lnSpc>
              <a:spcBef>
                <a:spcPts val="0"/>
              </a:spcBef>
              <a:spcAft>
                <a:spcPts val="0"/>
              </a:spcAft>
              <a:buClrTx/>
              <a:buSzTx/>
              <a:buFontTx/>
              <a:buNone/>
              <a:tabLst/>
              <a:defRPr/>
            </a:pPr>
            <a:endParaRPr lang="en-US" i="0" baseline="0" dirty="0">
              <a:solidFill>
                <a:srgbClr val="2F5497"/>
              </a:solidFill>
              <a:effectLst/>
              <a:latin typeface="Helvetica" pitchFamily="2" charset="0"/>
            </a:endParaRPr>
          </a:p>
          <a:p>
            <a:pPr marL="0" marR="0" lvl="0" indent="0" algn="l" defTabSz="365760" rtl="0" eaLnBrk="1" fontAlgn="auto" latinLnBrk="0" hangingPunct="1">
              <a:lnSpc>
                <a:spcPct val="100000"/>
              </a:lnSpc>
              <a:spcBef>
                <a:spcPts val="0"/>
              </a:spcBef>
              <a:spcAft>
                <a:spcPts val="0"/>
              </a:spcAft>
              <a:buClrTx/>
              <a:buSzTx/>
              <a:buFontTx/>
              <a:buNone/>
              <a:tabLst/>
              <a:defRPr/>
            </a:pPr>
            <a:r>
              <a:rPr lang="en-US" i="0" baseline="0" dirty="0">
                <a:solidFill>
                  <a:srgbClr val="2F5497"/>
                </a:solidFill>
                <a:effectLst/>
                <a:latin typeface="Helvetica" pitchFamily="2" charset="0"/>
              </a:rPr>
              <a:t>Now, let’s transfer what you are learning from the context of the game to the context of your actual work. </a:t>
            </a:r>
          </a:p>
          <a:p>
            <a:pPr marL="0" marR="0" lvl="0" indent="0" algn="l" defTabSz="365760" rtl="0" eaLnBrk="1" fontAlgn="auto" latinLnBrk="0" hangingPunct="1">
              <a:lnSpc>
                <a:spcPct val="100000"/>
              </a:lnSpc>
              <a:spcBef>
                <a:spcPts val="0"/>
              </a:spcBef>
              <a:spcAft>
                <a:spcPts val="0"/>
              </a:spcAft>
              <a:buClrTx/>
              <a:buSzTx/>
              <a:buFontTx/>
              <a:buNone/>
              <a:tabLst/>
              <a:defRPr/>
            </a:pPr>
            <a:endParaRPr lang="en-US" i="0" baseline="0" dirty="0">
              <a:solidFill>
                <a:srgbClr val="2F5497"/>
              </a:solidFill>
              <a:effectLst/>
              <a:latin typeface="Helvetica" pitchFamily="2" charset="0"/>
            </a:endParaRPr>
          </a:p>
          <a:p>
            <a:pPr marL="0" marR="0" lvl="0" indent="0" algn="l" defTabSz="365760" rtl="0" eaLnBrk="1" fontAlgn="auto" latinLnBrk="0" hangingPunct="1">
              <a:lnSpc>
                <a:spcPct val="100000"/>
              </a:lnSpc>
              <a:spcBef>
                <a:spcPts val="0"/>
              </a:spcBef>
              <a:spcAft>
                <a:spcPts val="0"/>
              </a:spcAft>
              <a:buClrTx/>
              <a:buSzTx/>
              <a:buFontTx/>
              <a:buNone/>
              <a:tabLst/>
              <a:defRPr/>
            </a:pPr>
            <a:r>
              <a:rPr lang="en-US" i="0" baseline="0" dirty="0">
                <a:solidFill>
                  <a:srgbClr val="2F5497"/>
                </a:solidFill>
                <a:effectLst/>
                <a:latin typeface="Helvetica" pitchFamily="2" charset="0"/>
              </a:rPr>
              <a:t>First, spend about 5 minutes in your teams discussing where your organization is on the Collaboration Ladder and consider what barriers seem to prevent people from moving up to a higher level.</a:t>
            </a:r>
          </a:p>
          <a:p>
            <a:pPr marL="0" marR="0" lvl="0" indent="0" algn="l" defTabSz="365760" rtl="0" eaLnBrk="1" fontAlgn="auto" latinLnBrk="0" hangingPunct="1">
              <a:lnSpc>
                <a:spcPct val="100000"/>
              </a:lnSpc>
              <a:spcBef>
                <a:spcPts val="0"/>
              </a:spcBef>
              <a:spcAft>
                <a:spcPts val="0"/>
              </a:spcAft>
              <a:buClrTx/>
              <a:buSzTx/>
              <a:buFontTx/>
              <a:buNone/>
              <a:tabLst/>
              <a:defRPr/>
            </a:pPr>
            <a:endParaRPr lang="en-US" i="0" baseline="0" dirty="0">
              <a:solidFill>
                <a:srgbClr val="2F5497"/>
              </a:solidFill>
              <a:effectLst/>
              <a:latin typeface="Helvetica" pitchFamily="2" charset="0"/>
            </a:endParaRPr>
          </a:p>
          <a:p>
            <a:pPr marL="0" marR="0" lvl="0" indent="0" algn="l" defTabSz="365760" rtl="0" eaLnBrk="1" fontAlgn="auto" latinLnBrk="0" hangingPunct="1">
              <a:lnSpc>
                <a:spcPct val="100000"/>
              </a:lnSpc>
              <a:spcBef>
                <a:spcPts val="0"/>
              </a:spcBef>
              <a:spcAft>
                <a:spcPts val="0"/>
              </a:spcAft>
              <a:buClrTx/>
              <a:buSzTx/>
              <a:buFontTx/>
              <a:buNone/>
              <a:tabLst/>
              <a:defRPr/>
            </a:pPr>
            <a:r>
              <a:rPr lang="en-US" i="0" baseline="0" dirty="0">
                <a:solidFill>
                  <a:srgbClr val="2F5497"/>
                </a:solidFill>
                <a:effectLst/>
                <a:latin typeface="Helvetica" pitchFamily="2" charset="0"/>
              </a:rPr>
              <a:t>Then, spend a few minutes individually completing the exercise based on your own perspective. Your views may differ from the rest of your team.</a:t>
            </a:r>
          </a:p>
          <a:p>
            <a:pPr marL="0" marR="0" lvl="0" indent="0" algn="l" defTabSz="365760" rtl="0" eaLnBrk="1" fontAlgn="auto" latinLnBrk="0" hangingPunct="1">
              <a:lnSpc>
                <a:spcPct val="100000"/>
              </a:lnSpc>
              <a:spcBef>
                <a:spcPts val="0"/>
              </a:spcBef>
              <a:spcAft>
                <a:spcPts val="0"/>
              </a:spcAft>
              <a:buClrTx/>
              <a:buSzTx/>
              <a:buFontTx/>
              <a:buNone/>
              <a:tabLst/>
              <a:defRPr/>
            </a:pPr>
            <a:endParaRPr lang="en-US" i="0" baseline="0" dirty="0">
              <a:solidFill>
                <a:srgbClr val="2F5497"/>
              </a:solidFill>
              <a:effectLst/>
              <a:latin typeface="Helvetica" pitchFamily="2" charset="0"/>
            </a:endParaRPr>
          </a:p>
          <a:p>
            <a:pPr marL="0" marR="0" lvl="0" indent="0" algn="l" defTabSz="365760" rtl="0" eaLnBrk="1" fontAlgn="auto" latinLnBrk="0" hangingPunct="1">
              <a:lnSpc>
                <a:spcPct val="100000"/>
              </a:lnSpc>
              <a:spcBef>
                <a:spcPts val="0"/>
              </a:spcBef>
              <a:spcAft>
                <a:spcPts val="0"/>
              </a:spcAft>
              <a:buClrTx/>
              <a:buSzTx/>
              <a:buFontTx/>
              <a:buNone/>
              <a:tabLst/>
              <a:defRPr/>
            </a:pPr>
            <a:r>
              <a:rPr lang="en-US" i="0" baseline="0" dirty="0">
                <a:solidFill>
                  <a:srgbClr val="2F5497"/>
                </a:solidFill>
                <a:effectLst/>
                <a:latin typeface="Helvetica" pitchFamily="2" charset="0"/>
              </a:rPr>
              <a:t>Would anyone like to share? [Plan to have about 5 minutes of group dialogue.]</a:t>
            </a:r>
          </a:p>
        </p:txBody>
      </p:sp>
      <p:sp>
        <p:nvSpPr>
          <p:cNvPr id="4" name="Slide Number Placeholder 3"/>
          <p:cNvSpPr>
            <a:spLocks noGrp="1"/>
          </p:cNvSpPr>
          <p:nvPr>
            <p:ph type="sldNum" sz="quarter" idx="5"/>
          </p:nvPr>
        </p:nvSpPr>
        <p:spPr/>
        <p:txBody>
          <a:bodyPr/>
          <a:lstStyle/>
          <a:p>
            <a:fld id="{655C1215-F8FE-8C4A-84DB-C3C0554FC9AF}" type="slidenum">
              <a:rPr lang="en-US" smtClean="0"/>
              <a:t>35</a:t>
            </a:fld>
            <a:endParaRPr lang="en-US"/>
          </a:p>
        </p:txBody>
      </p:sp>
    </p:spTree>
    <p:extLst>
      <p:ext uri="{BB962C8B-B14F-4D97-AF65-F5344CB8AC3E}">
        <p14:creationId xmlns:p14="http://schemas.microsoft.com/office/powerpoint/2010/main" val="843421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functional or departmental boundaries, there was </a:t>
            </a:r>
            <a:r>
              <a:rPr lang="en-US" baseline="0" dirty="0"/>
              <a:t>another type of boundary that was less visible, but operating in the game play: the boundaries created by mental models, or assumptions. </a:t>
            </a:r>
          </a:p>
          <a:p>
            <a:br>
              <a:rPr lang="en-US" baseline="0" dirty="0"/>
            </a:br>
            <a:r>
              <a:rPr lang="en-US" baseline="0" dirty="0"/>
              <a:t>[CLICK]</a:t>
            </a:r>
          </a:p>
          <a:p>
            <a:endParaRPr lang="en-US" baseline="0" dirty="0"/>
          </a:p>
          <a:p>
            <a:r>
              <a:rPr lang="en-US" baseline="0" dirty="0"/>
              <a:t>This leads us to name the 2</a:t>
            </a:r>
            <a:r>
              <a:rPr lang="en-US" baseline="30000" dirty="0"/>
              <a:t>nd</a:t>
            </a:r>
            <a:r>
              <a:rPr lang="en-US" baseline="0" dirty="0"/>
              <a:t> of 3 core strategies: Innovation.</a:t>
            </a:r>
          </a:p>
          <a:p>
            <a:endParaRPr lang="en-US" baseline="0" dirty="0"/>
          </a:p>
          <a:p>
            <a:r>
              <a:rPr lang="en-US" baseline="0" dirty="0"/>
              <a:t>It derives from another key principle of Systems Thinking: ”Mental models powerfully influence behavior.”</a:t>
            </a:r>
          </a:p>
        </p:txBody>
      </p:sp>
      <p:sp>
        <p:nvSpPr>
          <p:cNvPr id="4" name="Slide Number Placeholder 3"/>
          <p:cNvSpPr>
            <a:spLocks noGrp="1"/>
          </p:cNvSpPr>
          <p:nvPr>
            <p:ph type="sldNum" sz="quarter" idx="10"/>
          </p:nvPr>
        </p:nvSpPr>
        <p:spPr/>
        <p:txBody>
          <a:bodyPr/>
          <a:lstStyle/>
          <a:p>
            <a:fld id="{655C1215-F8FE-8C4A-84DB-C3C0554FC9AF}" type="slidenum">
              <a:rPr lang="en-US" smtClean="0"/>
              <a:t>36</a:t>
            </a:fld>
            <a:endParaRPr lang="en-US"/>
          </a:p>
        </p:txBody>
      </p:sp>
    </p:spTree>
    <p:extLst>
      <p:ext uri="{BB962C8B-B14F-4D97-AF65-F5344CB8AC3E}">
        <p14:creationId xmlns:p14="http://schemas.microsoft.com/office/powerpoint/2010/main" val="3370370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some</a:t>
            </a:r>
            <a:r>
              <a:rPr lang="en-US" baseline="0" dirty="0"/>
              <a:t> cavemen and women saying, “Hey, </a:t>
            </a:r>
            <a:r>
              <a:rPr lang="en-US" baseline="0" dirty="0" err="1"/>
              <a:t>Oog</a:t>
            </a:r>
            <a:r>
              <a:rPr lang="en-US" baseline="0" dirty="0"/>
              <a:t> took the corners off his wheel.” And a competitor thinking, “He can DO that??”</a:t>
            </a:r>
          </a:p>
          <a:p>
            <a:endParaRPr lang="en-US" baseline="0" dirty="0"/>
          </a:p>
          <a:p>
            <a:r>
              <a:rPr lang="en-US" baseline="0" dirty="0" err="1"/>
              <a:t>Oog</a:t>
            </a:r>
            <a:r>
              <a:rPr lang="en-US" baseline="0" dirty="0"/>
              <a:t> happened to get past the conventional mental model of his day. He innovated, with a happy result.</a:t>
            </a:r>
          </a:p>
          <a:p>
            <a:endParaRPr lang="en-US" baseline="0" dirty="0"/>
          </a:p>
          <a:p>
            <a:pPr marL="0" marR="0" indent="0" algn="l" defTabSz="365760" rtl="0" eaLnBrk="1" fontAlgn="auto" latinLnBrk="0" hangingPunct="1">
              <a:lnSpc>
                <a:spcPct val="100000"/>
              </a:lnSpc>
              <a:spcBef>
                <a:spcPts val="0"/>
              </a:spcBef>
              <a:spcAft>
                <a:spcPts val="0"/>
              </a:spcAft>
              <a:buClrTx/>
              <a:buSzTx/>
              <a:buFontTx/>
              <a:buNone/>
              <a:tabLst/>
              <a:defRPr/>
            </a:pPr>
            <a:r>
              <a:rPr lang="en-US" baseline="0" dirty="0"/>
              <a:t>And</a:t>
            </a:r>
            <a:r>
              <a:rPr lang="en-US" dirty="0"/>
              <a:t>, of course, innovation is often met by surprise or disbelief by those whose mental models are bounded by established practice. </a:t>
            </a:r>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55C1215-F8FE-8C4A-84DB-C3C0554FC9AF}" type="slidenum">
              <a:rPr lang="en-US" smtClean="0"/>
              <a:t>37</a:t>
            </a:fld>
            <a:endParaRPr lang="en-US"/>
          </a:p>
        </p:txBody>
      </p:sp>
    </p:spTree>
    <p:extLst>
      <p:ext uri="{BB962C8B-B14F-4D97-AF65-F5344CB8AC3E}">
        <p14:creationId xmlns:p14="http://schemas.microsoft.com/office/powerpoint/2010/main" val="160860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was a similar reaction earlier when some of you said [CLICK] you shared staff across departments. “Could they DO that?” Was that “cheating”?</a:t>
            </a:r>
          </a:p>
          <a:p>
            <a:endParaRPr lang="en-US" baseline="0" dirty="0"/>
          </a:p>
          <a:p>
            <a:r>
              <a:rPr lang="en-US" baseline="0" dirty="0"/>
              <a:t>Think about it: I never said you couldn’t share staff. So there was no rule that you couldn’t share staff… or</a:t>
            </a:r>
          </a:p>
          <a:p>
            <a:endParaRPr lang="en-US" baseline="0" dirty="0"/>
          </a:p>
          <a:p>
            <a:r>
              <a:rPr lang="en-US" baseline="0" dirty="0"/>
              <a:t>[CLICK] Treat patients in other spaces,</a:t>
            </a:r>
          </a:p>
          <a:p>
            <a:r>
              <a:rPr lang="en-US" baseline="0" dirty="0"/>
              <a:t>[CLICK] or double up patients in rooms, for example.</a:t>
            </a:r>
          </a:p>
          <a:p>
            <a:endParaRPr lang="en-US" baseline="0" dirty="0"/>
          </a:p>
          <a:p>
            <a:r>
              <a:rPr lang="en-US" baseline="0" dirty="0"/>
              <a:t>There were no rules in the game that would have prevented you from taking these actions, so why do most people play the game as if there were such rules? </a:t>
            </a:r>
          </a:p>
          <a:p>
            <a:endParaRPr lang="en-US" baseline="0" dirty="0"/>
          </a:p>
          <a:p>
            <a:r>
              <a:rPr lang="en-US" kern="1200" dirty="0">
                <a:solidFill>
                  <a:schemeClr val="tx1"/>
                </a:solidFill>
                <a:effectLst/>
              </a:rPr>
              <a:t>[If asked,</a:t>
            </a:r>
            <a:r>
              <a:rPr lang="en-US" kern="1200" baseline="0" dirty="0">
                <a:solidFill>
                  <a:schemeClr val="tx1"/>
                </a:solidFill>
                <a:effectLst/>
              </a:rPr>
              <a:t> people will typically answer, ‘I assumed we were not allowed.’] </a:t>
            </a:r>
            <a:r>
              <a:rPr lang="en-US" kern="1200" dirty="0">
                <a:solidFill>
                  <a:schemeClr val="tx1"/>
                </a:solidFill>
                <a:effectLst/>
              </a:rPr>
              <a:t>The assumptions you brought to the game play limited the possibilities that you</a:t>
            </a:r>
            <a:r>
              <a:rPr lang="en-US" kern="1200" baseline="0" dirty="0">
                <a:solidFill>
                  <a:schemeClr val="tx1"/>
                </a:solidFill>
                <a:effectLst/>
              </a:rPr>
              <a:t> </a:t>
            </a:r>
            <a:r>
              <a:rPr lang="en-US" kern="1200" dirty="0">
                <a:solidFill>
                  <a:schemeClr val="tx1"/>
                </a:solidFill>
                <a:effectLst/>
              </a:rPr>
              <a:t>considered.</a:t>
            </a:r>
          </a:p>
          <a:p>
            <a:r>
              <a:rPr lang="en-US" kern="1200" dirty="0">
                <a:solidFill>
                  <a:schemeClr val="tx1"/>
                </a:solidFill>
                <a:effectLst/>
              </a:rPr>
              <a:t>Innovation</a:t>
            </a:r>
            <a:r>
              <a:rPr lang="en-US" kern="1200" baseline="0" dirty="0">
                <a:solidFill>
                  <a:schemeClr val="tx1"/>
                </a:solidFill>
                <a:effectLst/>
              </a:rPr>
              <a:t> - </a:t>
            </a:r>
            <a:r>
              <a:rPr lang="en-US" kern="1200" dirty="0">
                <a:solidFill>
                  <a:schemeClr val="tx1"/>
                </a:solidFill>
                <a:effectLst/>
              </a:rPr>
              <a:t>being open to new practices</a:t>
            </a:r>
            <a:r>
              <a:rPr lang="en-US" kern="1200" baseline="0" dirty="0">
                <a:solidFill>
                  <a:schemeClr val="tx1"/>
                </a:solidFill>
                <a:effectLst/>
              </a:rPr>
              <a:t> – </a:t>
            </a:r>
            <a:r>
              <a:rPr lang="en-US" kern="1200" dirty="0">
                <a:solidFill>
                  <a:schemeClr val="tx1"/>
                </a:solidFill>
                <a:effectLst/>
              </a:rPr>
              <a:t>is a core strategy for success in the game, although it often requires reaching beyond our</a:t>
            </a:r>
            <a:r>
              <a:rPr lang="en-US" kern="1200" baseline="0" dirty="0">
                <a:solidFill>
                  <a:schemeClr val="tx1"/>
                </a:solidFill>
                <a:effectLst/>
              </a:rPr>
              <a:t> </a:t>
            </a:r>
            <a:r>
              <a:rPr lang="en-US" kern="1200" dirty="0">
                <a:solidFill>
                  <a:schemeClr val="tx1"/>
                </a:solidFill>
                <a:effectLst/>
              </a:rPr>
              <a:t>mental models and automatic behaviors.</a:t>
            </a:r>
            <a:br>
              <a:rPr lang="en-US" kern="1200" dirty="0">
                <a:solidFill>
                  <a:schemeClr val="tx1"/>
                </a:solidFill>
                <a:effectLst/>
              </a:rPr>
            </a:br>
            <a:endParaRPr lang="en-US" baseline="0" dirty="0"/>
          </a:p>
        </p:txBody>
      </p:sp>
      <p:sp>
        <p:nvSpPr>
          <p:cNvPr id="4" name="Slide Number Placeholder 3"/>
          <p:cNvSpPr>
            <a:spLocks noGrp="1"/>
          </p:cNvSpPr>
          <p:nvPr>
            <p:ph type="sldNum" sz="quarter" idx="10"/>
          </p:nvPr>
        </p:nvSpPr>
        <p:spPr/>
        <p:txBody>
          <a:bodyPr/>
          <a:lstStyle/>
          <a:p>
            <a:fld id="{655C1215-F8FE-8C4A-84DB-C3C0554FC9AF}" type="slidenum">
              <a:rPr lang="en-US" smtClean="0"/>
              <a:t>38</a:t>
            </a:fld>
            <a:endParaRPr lang="en-US"/>
          </a:p>
        </p:txBody>
      </p:sp>
    </p:spTree>
    <p:extLst>
      <p:ext uri="{BB962C8B-B14F-4D97-AF65-F5344CB8AC3E}">
        <p14:creationId xmlns:p14="http://schemas.microsoft.com/office/powerpoint/2010/main" val="3265520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65760" rtl="0" eaLnBrk="1" fontAlgn="auto" latinLnBrk="0" hangingPunct="1">
              <a:lnSpc>
                <a:spcPct val="100000"/>
              </a:lnSpc>
              <a:spcBef>
                <a:spcPts val="0"/>
              </a:spcBef>
              <a:spcAft>
                <a:spcPts val="0"/>
              </a:spcAft>
              <a:buClrTx/>
              <a:buSzTx/>
              <a:buFontTx/>
              <a:buNone/>
              <a:tabLst/>
              <a:defRPr/>
            </a:pPr>
            <a:r>
              <a:rPr lang="en-US" dirty="0"/>
              <a:t>The Mental Model Reverser is an exercise designed to trigger critical thinking around mental models and promote creative problem-solving. This simple exercise can catalyze a push toward innovative practice and a willingness to examine the performance-limiting “rules” (policies, practices, widely held assumptions) that should perhaps be challenged.</a:t>
            </a:r>
          </a:p>
          <a:p>
            <a:endParaRPr lang="en-US" dirty="0"/>
          </a:p>
          <a:p>
            <a:r>
              <a:rPr lang="en-US" dirty="0"/>
              <a:t>What</a:t>
            </a:r>
            <a:r>
              <a:rPr lang="en-US" baseline="0" dirty="0"/>
              <a:t> limiting assumptions or beliefs could be reversed to benefit an organization? Here are some examples from the game experience:</a:t>
            </a:r>
          </a:p>
          <a:p>
            <a:endParaRPr lang="en-US" baseline="0" dirty="0"/>
          </a:p>
          <a:p>
            <a:r>
              <a:rPr lang="en-US" baseline="0" dirty="0"/>
              <a:t>[CLICK through the 2 examples]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39</a:t>
            </a:fld>
            <a:endParaRPr lang="en-US"/>
          </a:p>
        </p:txBody>
      </p:sp>
    </p:spTree>
    <p:extLst>
      <p:ext uri="{BB962C8B-B14F-4D97-AF65-F5344CB8AC3E}">
        <p14:creationId xmlns:p14="http://schemas.microsoft.com/office/powerpoint/2010/main" val="869538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a:t>
            </a:r>
            <a:r>
              <a:rPr lang="en-US" baseline="0" dirty="0"/>
              <a:t> people and the program</a:t>
            </a:r>
            <a:r>
              <a:rPr lang="en-US" dirty="0"/>
              <a:t>]</a:t>
            </a:r>
          </a:p>
          <a:p>
            <a:endParaRPr lang="en-US" dirty="0"/>
          </a:p>
          <a:p>
            <a:r>
              <a:rPr lang="en-US" dirty="0"/>
              <a:t>In today's program we will use the </a:t>
            </a:r>
            <a:r>
              <a:rPr lang="en-US" b="1" dirty="0"/>
              <a:t>Friday Night at the ER </a:t>
            </a:r>
            <a:r>
              <a:rPr lang="en-US" dirty="0"/>
              <a:t>game as a learning tool. This is a simulation</a:t>
            </a:r>
            <a:r>
              <a:rPr lang="en-US" baseline="0" dirty="0"/>
              <a:t> game. We will play the game, take a short stretch break, and then talk about the experience and what it means.</a:t>
            </a:r>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4</a:t>
            </a:fld>
            <a:endParaRPr lang="en-US"/>
          </a:p>
        </p:txBody>
      </p:sp>
    </p:spTree>
    <p:extLst>
      <p:ext uri="{BB962C8B-B14F-4D97-AF65-F5344CB8AC3E}">
        <p14:creationId xmlns:p14="http://schemas.microsoft.com/office/powerpoint/2010/main" val="2889139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65760" rtl="0" eaLnBrk="1" fontAlgn="auto" latinLnBrk="0" hangingPunct="1">
              <a:lnSpc>
                <a:spcPct val="100000"/>
              </a:lnSpc>
              <a:spcBef>
                <a:spcPts val="0"/>
              </a:spcBef>
              <a:spcAft>
                <a:spcPts val="0"/>
              </a:spcAft>
              <a:buClrTx/>
              <a:buSzTx/>
              <a:buFontTx/>
              <a:buNone/>
              <a:tabLst/>
              <a:defRPr/>
            </a:pPr>
            <a:r>
              <a:rPr lang="en-US" dirty="0"/>
              <a:t>[Instruct your group to turn to the next page titled “Core Strategy 2: Innovation”]</a:t>
            </a:r>
          </a:p>
          <a:p>
            <a:pPr marL="0" marR="0" lvl="0" indent="0" algn="l" defTabSz="365760" rtl="0" eaLnBrk="1" fontAlgn="auto" latinLnBrk="0" hangingPunct="1">
              <a:lnSpc>
                <a:spcPct val="100000"/>
              </a:lnSpc>
              <a:spcBef>
                <a:spcPts val="0"/>
              </a:spcBef>
              <a:spcAft>
                <a:spcPts val="0"/>
              </a:spcAft>
              <a:buClrTx/>
              <a:buSzTx/>
              <a:buFontTx/>
              <a:buNone/>
              <a:tabLst/>
              <a:defRPr/>
            </a:pPr>
            <a:endParaRPr lang="en-US" i="0" baseline="0" dirty="0">
              <a:solidFill>
                <a:srgbClr val="2F5497"/>
              </a:solidFill>
              <a:effectLst/>
              <a:latin typeface="Helvetica" pitchFamily="2" charset="0"/>
            </a:endParaRPr>
          </a:p>
          <a:p>
            <a:pPr marL="0" marR="0" lvl="0" indent="0" algn="l" defTabSz="365760" rtl="0" eaLnBrk="1" fontAlgn="auto" latinLnBrk="0" hangingPunct="1">
              <a:lnSpc>
                <a:spcPct val="100000"/>
              </a:lnSpc>
              <a:spcBef>
                <a:spcPts val="0"/>
              </a:spcBef>
              <a:spcAft>
                <a:spcPts val="0"/>
              </a:spcAft>
              <a:buClrTx/>
              <a:buSzTx/>
              <a:buFontTx/>
              <a:buNone/>
              <a:tabLst/>
              <a:defRPr/>
            </a:pPr>
            <a:r>
              <a:rPr lang="en-US" i="0" baseline="0" dirty="0">
                <a:solidFill>
                  <a:srgbClr val="2F5497"/>
                </a:solidFill>
                <a:effectLst/>
                <a:latin typeface="Helvetica" pitchFamily="2" charset="0"/>
              </a:rPr>
              <a:t>Now, let’s transfer the learning for our second core strategy, Innovation.</a:t>
            </a:r>
          </a:p>
          <a:p>
            <a:pPr marL="0" marR="0" lvl="0" indent="0" algn="l" defTabSz="365760" rtl="0" eaLnBrk="1" fontAlgn="auto" latinLnBrk="0" hangingPunct="1">
              <a:lnSpc>
                <a:spcPct val="100000"/>
              </a:lnSpc>
              <a:spcBef>
                <a:spcPts val="0"/>
              </a:spcBef>
              <a:spcAft>
                <a:spcPts val="0"/>
              </a:spcAft>
              <a:buClrTx/>
              <a:buSzTx/>
              <a:buFontTx/>
              <a:buNone/>
              <a:tabLst/>
              <a:defRPr/>
            </a:pPr>
            <a:endParaRPr lang="en-US" i="0" baseline="0" dirty="0">
              <a:solidFill>
                <a:srgbClr val="2F5497"/>
              </a:solidFill>
              <a:effectLst/>
              <a:latin typeface="Helvetica" pitchFamily="2" charset="0"/>
            </a:endParaRPr>
          </a:p>
          <a:p>
            <a:pPr marL="0" marR="0" lvl="0" indent="0" algn="l" defTabSz="365760" rtl="0" eaLnBrk="1" fontAlgn="auto" latinLnBrk="0" hangingPunct="1">
              <a:lnSpc>
                <a:spcPct val="100000"/>
              </a:lnSpc>
              <a:spcBef>
                <a:spcPts val="0"/>
              </a:spcBef>
              <a:spcAft>
                <a:spcPts val="0"/>
              </a:spcAft>
              <a:buClrTx/>
              <a:buSzTx/>
              <a:buFontTx/>
              <a:buNone/>
              <a:tabLst/>
              <a:defRPr/>
            </a:pPr>
            <a:r>
              <a:rPr lang="en-US" i="0" baseline="0" dirty="0">
                <a:solidFill>
                  <a:srgbClr val="2F5497"/>
                </a:solidFill>
                <a:effectLst/>
                <a:latin typeface="Helvetica" pitchFamily="2" charset="0"/>
              </a:rPr>
              <a:t>First, take about 5 minutes in your teams to identify and discuss a mental model (assumption or belief) that could be reversed to benefit your organization and Consider what barriers are in the way. </a:t>
            </a:r>
          </a:p>
          <a:p>
            <a:pPr marL="0" marR="0" lvl="0" indent="0" algn="l" defTabSz="365760" rtl="0" eaLnBrk="1" fontAlgn="auto" latinLnBrk="0" hangingPunct="1">
              <a:lnSpc>
                <a:spcPct val="100000"/>
              </a:lnSpc>
              <a:spcBef>
                <a:spcPts val="0"/>
              </a:spcBef>
              <a:spcAft>
                <a:spcPts val="0"/>
              </a:spcAft>
              <a:buClrTx/>
              <a:buSzTx/>
              <a:buFontTx/>
              <a:buNone/>
              <a:tabLst/>
              <a:defRPr/>
            </a:pPr>
            <a:endParaRPr lang="en-US" i="0" baseline="0" dirty="0">
              <a:solidFill>
                <a:srgbClr val="2F5497"/>
              </a:solidFill>
              <a:effectLst/>
              <a:latin typeface="Helvetica" pitchFamily="2" charset="0"/>
            </a:endParaRPr>
          </a:p>
          <a:p>
            <a:pPr marL="0" marR="0" lvl="0" indent="0" algn="l" defTabSz="365760" rtl="0" eaLnBrk="1" fontAlgn="auto" latinLnBrk="0" hangingPunct="1">
              <a:lnSpc>
                <a:spcPct val="100000"/>
              </a:lnSpc>
              <a:spcBef>
                <a:spcPts val="0"/>
              </a:spcBef>
              <a:spcAft>
                <a:spcPts val="0"/>
              </a:spcAft>
              <a:buClrTx/>
              <a:buSzTx/>
              <a:buFontTx/>
              <a:buNone/>
              <a:tabLst/>
              <a:defRPr/>
            </a:pPr>
            <a:r>
              <a:rPr lang="en-US" i="0" baseline="0" dirty="0">
                <a:solidFill>
                  <a:srgbClr val="2F5497"/>
                </a:solidFill>
                <a:effectLst/>
                <a:latin typeface="Helvetica" pitchFamily="2" charset="0"/>
              </a:rPr>
              <a:t>Then, spend a few minutes individually completing the exercise based on your own perspective. Your views may differ from the rest of your team.</a:t>
            </a:r>
          </a:p>
          <a:p>
            <a:pPr marL="0" marR="0" lvl="0" indent="0" algn="l" defTabSz="365760" rtl="0" eaLnBrk="1" fontAlgn="auto" latinLnBrk="0" hangingPunct="1">
              <a:lnSpc>
                <a:spcPct val="100000"/>
              </a:lnSpc>
              <a:spcBef>
                <a:spcPts val="0"/>
              </a:spcBef>
              <a:spcAft>
                <a:spcPts val="0"/>
              </a:spcAft>
              <a:buClrTx/>
              <a:buSzTx/>
              <a:buFontTx/>
              <a:buNone/>
              <a:tabLst/>
              <a:defRPr/>
            </a:pPr>
            <a:endParaRPr lang="en-US" i="0" baseline="0" dirty="0">
              <a:solidFill>
                <a:srgbClr val="2F5497"/>
              </a:solidFill>
              <a:effectLst/>
              <a:latin typeface="Helvetica" pitchFamily="2" charset="0"/>
            </a:endParaRPr>
          </a:p>
          <a:p>
            <a:pPr marL="0" marR="0" lvl="0" indent="0" algn="l" defTabSz="365760" rtl="0" eaLnBrk="1" fontAlgn="auto" latinLnBrk="0" hangingPunct="1">
              <a:lnSpc>
                <a:spcPct val="100000"/>
              </a:lnSpc>
              <a:spcBef>
                <a:spcPts val="0"/>
              </a:spcBef>
              <a:spcAft>
                <a:spcPts val="0"/>
              </a:spcAft>
              <a:buClrTx/>
              <a:buSzTx/>
              <a:buFontTx/>
              <a:buNone/>
              <a:tabLst/>
              <a:defRPr/>
            </a:pPr>
            <a:r>
              <a:rPr lang="en-US" i="0" baseline="0" dirty="0">
                <a:solidFill>
                  <a:srgbClr val="2F5497"/>
                </a:solidFill>
                <a:effectLst/>
                <a:latin typeface="Helvetica" pitchFamily="2" charset="0"/>
              </a:rPr>
              <a:t>Would anyone like to share? [Plan to have about 5 minutes of group dialogue.]</a:t>
            </a:r>
          </a:p>
        </p:txBody>
      </p:sp>
      <p:sp>
        <p:nvSpPr>
          <p:cNvPr id="4" name="Slide Number Placeholder 3"/>
          <p:cNvSpPr>
            <a:spLocks noGrp="1"/>
          </p:cNvSpPr>
          <p:nvPr>
            <p:ph type="sldNum" sz="quarter" idx="5"/>
          </p:nvPr>
        </p:nvSpPr>
        <p:spPr/>
        <p:txBody>
          <a:bodyPr/>
          <a:lstStyle/>
          <a:p>
            <a:fld id="{655C1215-F8FE-8C4A-84DB-C3C0554FC9AF}" type="slidenum">
              <a:rPr lang="en-US" smtClean="0"/>
              <a:t>40</a:t>
            </a:fld>
            <a:endParaRPr lang="en-US"/>
          </a:p>
        </p:txBody>
      </p:sp>
    </p:spTree>
    <p:extLst>
      <p:ext uri="{BB962C8B-B14F-4D97-AF65-F5344CB8AC3E}">
        <p14:creationId xmlns:p14="http://schemas.microsoft.com/office/powerpoint/2010/main" val="22895038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Finally, we come to the 3</a:t>
            </a:r>
            <a:r>
              <a:rPr lang="en-US" baseline="30000" dirty="0"/>
              <a:t>rd</a:t>
            </a:r>
            <a:r>
              <a:rPr lang="en-US" baseline="0" dirty="0"/>
              <a:t> core strategy.</a:t>
            </a:r>
          </a:p>
          <a:p>
            <a:endParaRPr lang="en-US" baseline="0" dirty="0"/>
          </a:p>
          <a:p>
            <a:r>
              <a:rPr lang="en-US" baseline="0" dirty="0"/>
              <a:t>[CLICK]</a:t>
            </a:r>
          </a:p>
          <a:p>
            <a:endParaRPr lang="en-US" baseline="0" dirty="0"/>
          </a:p>
          <a:p>
            <a:r>
              <a:rPr lang="en-US" baseline="0" dirty="0"/>
              <a:t>Data-driven decision making.</a:t>
            </a:r>
          </a:p>
          <a:p>
            <a:endParaRPr lang="en-US" baseline="0" dirty="0"/>
          </a:p>
          <a:p>
            <a:pPr marL="0" marR="0" lvl="0" indent="0" algn="l" defTabSz="365760" rtl="0" eaLnBrk="1" fontAlgn="auto" latinLnBrk="0" hangingPunct="1">
              <a:lnSpc>
                <a:spcPct val="100000"/>
              </a:lnSpc>
              <a:spcBef>
                <a:spcPts val="0"/>
              </a:spcBef>
              <a:spcAft>
                <a:spcPts val="0"/>
              </a:spcAft>
              <a:buClrTx/>
              <a:buSzTx/>
              <a:buFontTx/>
              <a:buNone/>
              <a:tabLst/>
              <a:defRPr/>
            </a:pPr>
            <a:r>
              <a:rPr lang="en-US" baseline="0" dirty="0"/>
              <a:t>It derives from a third key principle of Systems Thinking: ”A system must be able to learn and adapt to meet its goals.”</a:t>
            </a:r>
          </a:p>
        </p:txBody>
      </p:sp>
      <p:sp>
        <p:nvSpPr>
          <p:cNvPr id="4" name="Slide Number Placeholder 3"/>
          <p:cNvSpPr>
            <a:spLocks noGrp="1"/>
          </p:cNvSpPr>
          <p:nvPr>
            <p:ph type="sldNum" sz="quarter" idx="10"/>
          </p:nvPr>
        </p:nvSpPr>
        <p:spPr/>
        <p:txBody>
          <a:bodyPr/>
          <a:lstStyle/>
          <a:p>
            <a:fld id="{655C1215-F8FE-8C4A-84DB-C3C0554FC9AF}" type="slidenum">
              <a:rPr lang="en-US" smtClean="0"/>
              <a:t>41</a:t>
            </a:fld>
            <a:endParaRPr lang="en-US"/>
          </a:p>
        </p:txBody>
      </p:sp>
    </p:spTree>
    <p:extLst>
      <p:ext uri="{BB962C8B-B14F-4D97-AF65-F5344CB8AC3E}">
        <p14:creationId xmlns:p14="http://schemas.microsoft.com/office/powerpoint/2010/main" val="3702967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you</a:t>
            </a:r>
            <a:r>
              <a:rPr lang="en-US" baseline="0" dirty="0"/>
              <a:t> are flying an airplane. </a:t>
            </a:r>
          </a:p>
          <a:p>
            <a:endParaRPr lang="en-US" baseline="0" dirty="0"/>
          </a:p>
          <a:p>
            <a:r>
              <a:rPr lang="en-US" baseline="0" dirty="0"/>
              <a:t>Which is better? In which of these 2 cockpits are the indicators on the dashboard more useful to support you to produce the desired result?</a:t>
            </a:r>
          </a:p>
          <a:p>
            <a:pPr marL="171450" indent="-171450">
              <a:buFont typeface="Arial"/>
              <a:buChar char="•"/>
            </a:pPr>
            <a:r>
              <a:rPr lang="en-US" baseline="0" dirty="0"/>
              <a:t>The one on the left that shows heading and altitude and such? </a:t>
            </a:r>
          </a:p>
          <a:p>
            <a:pPr marL="171450" indent="-171450">
              <a:buFont typeface="Arial"/>
              <a:buChar char="•"/>
            </a:pPr>
            <a:r>
              <a:rPr lang="en-US" baseline="0" dirty="0"/>
              <a:t>Or the one on the right with lucky dice and a very nice picture of mom? </a:t>
            </a:r>
          </a:p>
          <a:p>
            <a:endParaRPr lang="en-US" baseline="0" dirty="0"/>
          </a:p>
          <a:p>
            <a:r>
              <a:rPr lang="en-US" dirty="0"/>
              <a:t>What does this have to do with our reality? It illustrates the need for a set of measurements - for feedback data - that indicate our position relative to key performance goals. </a:t>
            </a:r>
            <a:endParaRPr lang="en-US" baseline="0" dirty="0"/>
          </a:p>
        </p:txBody>
      </p:sp>
      <p:sp>
        <p:nvSpPr>
          <p:cNvPr id="4" name="Slide Number Placeholder 3"/>
          <p:cNvSpPr>
            <a:spLocks noGrp="1"/>
          </p:cNvSpPr>
          <p:nvPr>
            <p:ph type="sldNum" sz="quarter" idx="10"/>
          </p:nvPr>
        </p:nvSpPr>
        <p:spPr/>
        <p:txBody>
          <a:bodyPr/>
          <a:lstStyle/>
          <a:p>
            <a:fld id="{655C1215-F8FE-8C4A-84DB-C3C0554FC9AF}" type="slidenum">
              <a:rPr lang="en-US" smtClean="0"/>
              <a:t>42</a:t>
            </a:fld>
            <a:endParaRPr lang="en-US"/>
          </a:p>
        </p:txBody>
      </p:sp>
    </p:spTree>
    <p:extLst>
      <p:ext uri="{BB962C8B-B14F-4D97-AF65-F5344CB8AC3E}">
        <p14:creationId xmlns:p14="http://schemas.microsoft.com/office/powerpoint/2010/main" val="3217421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000" dirty="0"/>
              <a:t>What does it mean to be data-driven? </a:t>
            </a:r>
          </a:p>
          <a:p>
            <a:pPr>
              <a:lnSpc>
                <a:spcPct val="120000"/>
              </a:lnSpc>
            </a:pPr>
            <a:r>
              <a:rPr lang="en-US" sz="1000" dirty="0"/>
              <a:t>As you said after completing the game, had</a:t>
            </a:r>
            <a:r>
              <a:rPr lang="en-US" sz="1000" baseline="0" dirty="0"/>
              <a:t> you known the data during the game play, most of you would have made different decisions about the choices you made!</a:t>
            </a:r>
          </a:p>
          <a:p>
            <a:pPr>
              <a:lnSpc>
                <a:spcPct val="120000"/>
              </a:lnSpc>
            </a:pPr>
            <a:endParaRPr lang="en-US" sz="1000" baseline="0" dirty="0"/>
          </a:p>
          <a:p>
            <a:pPr>
              <a:lnSpc>
                <a:spcPct val="120000"/>
              </a:lnSpc>
            </a:pPr>
            <a:r>
              <a:rPr lang="en-US" sz="1000" baseline="0" dirty="0"/>
              <a:t>[If not already discussed earlier, explain that some tables did (or no one did) ask for more information during the game play … and if you had, I would have given your table a Data card that I was holding. In some groups that play this game, most or all ask for the data; in others, no one asks. Does this reflect something about the culture of our organization? Are people accustomed to managing without much data?]</a:t>
            </a:r>
          </a:p>
          <a:p>
            <a:pPr>
              <a:lnSpc>
                <a:spcPct val="120000"/>
              </a:lnSpc>
            </a:pPr>
            <a:endParaRPr lang="en-US" sz="1000" dirty="0"/>
          </a:p>
          <a:p>
            <a:pPr>
              <a:lnSpc>
                <a:spcPct val="120000"/>
              </a:lnSpc>
            </a:pPr>
            <a:r>
              <a:rPr lang="en-US" sz="1000" dirty="0"/>
              <a:t>[CLICK]</a:t>
            </a:r>
          </a:p>
          <a:p>
            <a:pPr>
              <a:lnSpc>
                <a:spcPct val="120000"/>
              </a:lnSpc>
            </a:pPr>
            <a:endParaRPr lang="en-US" sz="1000" dirty="0"/>
          </a:p>
          <a:p>
            <a:pPr>
              <a:lnSpc>
                <a:spcPct val="120000"/>
              </a:lnSpc>
            </a:pPr>
            <a:r>
              <a:rPr lang="en-US" sz="1000" dirty="0"/>
              <a:t>In the game play,</a:t>
            </a:r>
            <a:r>
              <a:rPr lang="en-US" sz="1000" baseline="0" dirty="0"/>
              <a:t> to be data driven would look like this…</a:t>
            </a:r>
          </a:p>
          <a:p>
            <a:pPr>
              <a:lnSpc>
                <a:spcPct val="120000"/>
              </a:lnSpc>
            </a:pPr>
            <a:endParaRPr lang="en-US" sz="1000" baseline="0" dirty="0"/>
          </a:p>
          <a:p>
            <a:pPr marL="0" marR="0" indent="0" algn="l" defTabSz="365760" rtl="0" eaLnBrk="1" fontAlgn="auto" latinLnBrk="0" hangingPunct="1">
              <a:lnSpc>
                <a:spcPct val="120000"/>
              </a:lnSpc>
              <a:spcBef>
                <a:spcPts val="0"/>
              </a:spcBef>
              <a:spcAft>
                <a:spcPts val="0"/>
              </a:spcAft>
              <a:buClrTx/>
              <a:buSzTx/>
              <a:buFontTx/>
              <a:buNone/>
              <a:tabLst/>
              <a:defRPr/>
            </a:pPr>
            <a:r>
              <a:rPr lang="en-US" sz="1000" dirty="0"/>
              <a:t>[CLICK]</a:t>
            </a:r>
          </a:p>
          <a:p>
            <a:pPr>
              <a:lnSpc>
                <a:spcPct val="120000"/>
              </a:lnSpc>
            </a:pPr>
            <a:endParaRPr lang="en-US" sz="1000" dirty="0"/>
          </a:p>
          <a:p>
            <a:pPr marL="0" marR="0" indent="0" algn="l" defTabSz="365760" rtl="0" eaLnBrk="1" fontAlgn="auto" latinLnBrk="0" hangingPunct="1">
              <a:lnSpc>
                <a:spcPct val="120000"/>
              </a:lnSpc>
              <a:spcBef>
                <a:spcPts val="0"/>
              </a:spcBef>
              <a:spcAft>
                <a:spcPts val="0"/>
              </a:spcAft>
              <a:buClrTx/>
              <a:buSzTx/>
              <a:buFontTx/>
              <a:buNone/>
              <a:tabLst/>
              <a:defRPr/>
            </a:pPr>
            <a:r>
              <a:rPr lang="en-US" sz="1000" dirty="0"/>
              <a:t>In our organization, what</a:t>
            </a:r>
            <a:r>
              <a:rPr lang="en-US" sz="1000" baseline="0" dirty="0"/>
              <a:t> would it look like to be data driven? Do we </a:t>
            </a:r>
            <a:r>
              <a:rPr lang="en-US" sz="1000" u="sng" baseline="0" dirty="0"/>
              <a:t>have</a:t>
            </a:r>
            <a:r>
              <a:rPr lang="en-US" sz="1000" baseline="0" dirty="0"/>
              <a:t> data on which to base day-to-day decisions? If not, should we ask for it?</a:t>
            </a:r>
            <a:endParaRPr lang="en-US" sz="1000" dirty="0"/>
          </a:p>
          <a:p>
            <a:pPr>
              <a:lnSpc>
                <a:spcPct val="120000"/>
              </a:lnSpc>
            </a:pPr>
            <a:endParaRPr lang="en-US" sz="1000" dirty="0"/>
          </a:p>
        </p:txBody>
      </p:sp>
      <p:sp>
        <p:nvSpPr>
          <p:cNvPr id="4" name="Slide Number Placeholder 3"/>
          <p:cNvSpPr>
            <a:spLocks noGrp="1"/>
          </p:cNvSpPr>
          <p:nvPr>
            <p:ph type="sldNum" sz="quarter" idx="10"/>
          </p:nvPr>
        </p:nvSpPr>
        <p:spPr/>
        <p:txBody>
          <a:bodyPr/>
          <a:lstStyle/>
          <a:p>
            <a:fld id="{655C1215-F8FE-8C4A-84DB-C3C0554FC9AF}" type="slidenum">
              <a:rPr lang="en-US" smtClean="0"/>
              <a:t>43</a:t>
            </a:fld>
            <a:endParaRPr lang="en-US"/>
          </a:p>
        </p:txBody>
      </p:sp>
    </p:spTree>
    <p:extLst>
      <p:ext uri="{BB962C8B-B14F-4D97-AF65-F5344CB8AC3E}">
        <p14:creationId xmlns:p14="http://schemas.microsoft.com/office/powerpoint/2010/main" val="1008349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65760" rtl="0" eaLnBrk="1" fontAlgn="auto" latinLnBrk="0" hangingPunct="1">
              <a:lnSpc>
                <a:spcPct val="100000"/>
              </a:lnSpc>
              <a:spcBef>
                <a:spcPts val="0"/>
              </a:spcBef>
              <a:spcAft>
                <a:spcPts val="0"/>
              </a:spcAft>
              <a:buClrTx/>
              <a:buSzTx/>
              <a:buFontTx/>
              <a:buNone/>
              <a:tabLst/>
              <a:defRPr/>
            </a:pPr>
            <a:r>
              <a:rPr lang="en-US" dirty="0"/>
              <a:t>The Decision Informer is an exercise designed to shed light on the fact that </a:t>
            </a:r>
            <a:r>
              <a:rPr lang="en-US" sz="1000" dirty="0">
                <a:latin typeface="Helvetica" pitchFamily="2" charset="0"/>
              </a:rPr>
              <a:t>big picture consequences of routine decisions are often unclear in organizations. As a result, people make decisions that improve their part of the system while unintentionally creating adverse consequences within the larger system. To optimize performance, it’s essential to use data to make decisions that align with system wide performance requirements.</a:t>
            </a:r>
            <a:endParaRPr lang="en-US" dirty="0"/>
          </a:p>
          <a:p>
            <a:pPr marL="0" marR="0" lvl="0" indent="0" algn="l" defTabSz="365760" rtl="0" eaLnBrk="1" fontAlgn="auto" latinLnBrk="0" hangingPunct="1">
              <a:lnSpc>
                <a:spcPct val="100000"/>
              </a:lnSpc>
              <a:spcBef>
                <a:spcPts val="0"/>
              </a:spcBef>
              <a:spcAft>
                <a:spcPts val="0"/>
              </a:spcAft>
              <a:buClrTx/>
              <a:buSzTx/>
              <a:buFontTx/>
              <a:buNone/>
              <a:tabLst/>
              <a:defRPr/>
            </a:pPr>
            <a:endParaRPr lang="en-US" dirty="0"/>
          </a:p>
          <a:p>
            <a:r>
              <a:rPr lang="en-US" dirty="0"/>
              <a:t>What</a:t>
            </a:r>
            <a:r>
              <a:rPr lang="en-US" baseline="0" dirty="0"/>
              <a:t> is a routine decision that impacts an organization where the choice is unclear? What missing pieces of information would be needed to better inform the choice that would lead to the best result? Here is an example from the game experience:</a:t>
            </a:r>
          </a:p>
          <a:p>
            <a:endParaRPr lang="en-US" baseline="0" dirty="0"/>
          </a:p>
          <a:p>
            <a:r>
              <a:rPr lang="en-US" baseline="0" dirty="0"/>
              <a:t>[CLICK through the 1 example]</a:t>
            </a:r>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44</a:t>
            </a:fld>
            <a:endParaRPr lang="en-US"/>
          </a:p>
        </p:txBody>
      </p:sp>
    </p:spTree>
    <p:extLst>
      <p:ext uri="{BB962C8B-B14F-4D97-AF65-F5344CB8AC3E}">
        <p14:creationId xmlns:p14="http://schemas.microsoft.com/office/powerpoint/2010/main" val="38732821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65760" rtl="0" eaLnBrk="1" fontAlgn="auto" latinLnBrk="0" hangingPunct="1">
              <a:lnSpc>
                <a:spcPct val="100000"/>
              </a:lnSpc>
              <a:spcBef>
                <a:spcPts val="0"/>
              </a:spcBef>
              <a:spcAft>
                <a:spcPts val="0"/>
              </a:spcAft>
              <a:buClrTx/>
              <a:buSzTx/>
              <a:buFontTx/>
              <a:buNone/>
              <a:tabLst/>
              <a:defRPr/>
            </a:pPr>
            <a:r>
              <a:rPr lang="en-US" dirty="0"/>
              <a:t>[Instruct your group to turn to the next page titled “Core Strategy 3: Data-Driven Decisions”]</a:t>
            </a:r>
          </a:p>
          <a:p>
            <a:pPr marL="0" marR="0" lvl="0" indent="0" algn="l" defTabSz="365760" rtl="0" eaLnBrk="1" fontAlgn="auto" latinLnBrk="0" hangingPunct="1">
              <a:lnSpc>
                <a:spcPct val="100000"/>
              </a:lnSpc>
              <a:spcBef>
                <a:spcPts val="0"/>
              </a:spcBef>
              <a:spcAft>
                <a:spcPts val="0"/>
              </a:spcAft>
              <a:buClrTx/>
              <a:buSzTx/>
              <a:buFontTx/>
              <a:buNone/>
              <a:tabLst/>
              <a:defRPr/>
            </a:pPr>
            <a:endParaRPr lang="en-US" i="0" baseline="0" dirty="0">
              <a:solidFill>
                <a:srgbClr val="2F5497"/>
              </a:solidFill>
              <a:effectLst/>
              <a:latin typeface="Helvetica" pitchFamily="2" charset="0"/>
            </a:endParaRPr>
          </a:p>
          <a:p>
            <a:pPr marL="0" marR="0" lvl="0" indent="0" algn="l" defTabSz="365760" rtl="0" eaLnBrk="1" fontAlgn="auto" latinLnBrk="0" hangingPunct="1">
              <a:lnSpc>
                <a:spcPct val="100000"/>
              </a:lnSpc>
              <a:spcBef>
                <a:spcPts val="0"/>
              </a:spcBef>
              <a:spcAft>
                <a:spcPts val="0"/>
              </a:spcAft>
              <a:buClrTx/>
              <a:buSzTx/>
              <a:buFontTx/>
              <a:buNone/>
              <a:tabLst/>
              <a:defRPr/>
            </a:pPr>
            <a:r>
              <a:rPr lang="en-US" i="0" baseline="0" dirty="0">
                <a:solidFill>
                  <a:srgbClr val="2F5497"/>
                </a:solidFill>
                <a:effectLst/>
                <a:latin typeface="Helvetica" pitchFamily="2" charset="0"/>
              </a:rPr>
              <a:t>Let’s apply this now to your organization.</a:t>
            </a:r>
          </a:p>
          <a:p>
            <a:pPr marL="0" marR="0" lvl="0" indent="0" algn="l" defTabSz="365760" rtl="0" eaLnBrk="1" fontAlgn="auto" latinLnBrk="0" hangingPunct="1">
              <a:lnSpc>
                <a:spcPct val="100000"/>
              </a:lnSpc>
              <a:spcBef>
                <a:spcPts val="0"/>
              </a:spcBef>
              <a:spcAft>
                <a:spcPts val="0"/>
              </a:spcAft>
              <a:buClrTx/>
              <a:buSzTx/>
              <a:buFontTx/>
              <a:buNone/>
              <a:tabLst/>
              <a:defRPr/>
            </a:pPr>
            <a:endParaRPr lang="en-US" i="0" baseline="0" dirty="0">
              <a:solidFill>
                <a:srgbClr val="2F5497"/>
              </a:solidFill>
              <a:effectLst/>
              <a:latin typeface="Helvetica" pitchFamily="2" charset="0"/>
            </a:endParaRPr>
          </a:p>
          <a:p>
            <a:pPr marL="0" marR="0" lvl="0" indent="0" algn="l" defTabSz="365760" rtl="0" eaLnBrk="1" fontAlgn="auto" latinLnBrk="0" hangingPunct="1">
              <a:lnSpc>
                <a:spcPct val="100000"/>
              </a:lnSpc>
              <a:spcBef>
                <a:spcPts val="0"/>
              </a:spcBef>
              <a:spcAft>
                <a:spcPts val="0"/>
              </a:spcAft>
              <a:buClrTx/>
              <a:buSzTx/>
              <a:buFontTx/>
              <a:buNone/>
              <a:tabLst/>
              <a:defRPr/>
            </a:pPr>
            <a:r>
              <a:rPr lang="en-US" i="0" baseline="0" dirty="0">
                <a:solidFill>
                  <a:srgbClr val="2F5497"/>
                </a:solidFill>
                <a:effectLst/>
                <a:latin typeface="Helvetica" pitchFamily="2" charset="0"/>
              </a:rPr>
              <a:t>First, spend about 5 minutes in your teams discussing a decision that impacts the organization where the choice is unclear. Consider what information would lead to the best results and the associated barriers.</a:t>
            </a:r>
          </a:p>
          <a:p>
            <a:pPr marL="0" marR="0" lvl="0" indent="0" algn="l" defTabSz="365760" rtl="0" eaLnBrk="1" fontAlgn="auto" latinLnBrk="0" hangingPunct="1">
              <a:lnSpc>
                <a:spcPct val="100000"/>
              </a:lnSpc>
              <a:spcBef>
                <a:spcPts val="0"/>
              </a:spcBef>
              <a:spcAft>
                <a:spcPts val="0"/>
              </a:spcAft>
              <a:buClrTx/>
              <a:buSzTx/>
              <a:buFontTx/>
              <a:buNone/>
              <a:tabLst/>
              <a:defRPr/>
            </a:pPr>
            <a:endParaRPr lang="en-US" i="0" baseline="0" dirty="0">
              <a:solidFill>
                <a:srgbClr val="2F5497"/>
              </a:solidFill>
              <a:effectLst/>
              <a:latin typeface="Helvetica" pitchFamily="2" charset="0"/>
            </a:endParaRPr>
          </a:p>
          <a:p>
            <a:pPr marL="0" marR="0" lvl="0" indent="0" algn="l" defTabSz="365760" rtl="0" eaLnBrk="1" fontAlgn="auto" latinLnBrk="0" hangingPunct="1">
              <a:lnSpc>
                <a:spcPct val="100000"/>
              </a:lnSpc>
              <a:spcBef>
                <a:spcPts val="0"/>
              </a:spcBef>
              <a:spcAft>
                <a:spcPts val="0"/>
              </a:spcAft>
              <a:buClrTx/>
              <a:buSzTx/>
              <a:buFontTx/>
              <a:buNone/>
              <a:tabLst/>
              <a:defRPr/>
            </a:pPr>
            <a:r>
              <a:rPr lang="en-US" i="0" baseline="0" dirty="0">
                <a:solidFill>
                  <a:srgbClr val="2F5497"/>
                </a:solidFill>
                <a:effectLst/>
                <a:latin typeface="Helvetica" pitchFamily="2" charset="0"/>
              </a:rPr>
              <a:t>Then, spend a few minutes individually completing the exercise based on your own perspective. Your views may differ from the rest of your team.</a:t>
            </a:r>
          </a:p>
          <a:p>
            <a:pPr marL="0" marR="0" lvl="0" indent="0" algn="l" defTabSz="365760" rtl="0" eaLnBrk="1" fontAlgn="auto" latinLnBrk="0" hangingPunct="1">
              <a:lnSpc>
                <a:spcPct val="100000"/>
              </a:lnSpc>
              <a:spcBef>
                <a:spcPts val="0"/>
              </a:spcBef>
              <a:spcAft>
                <a:spcPts val="0"/>
              </a:spcAft>
              <a:buClrTx/>
              <a:buSzTx/>
              <a:buFontTx/>
              <a:buNone/>
              <a:tabLst/>
              <a:defRPr/>
            </a:pPr>
            <a:endParaRPr lang="en-US" i="0" baseline="0" dirty="0">
              <a:solidFill>
                <a:srgbClr val="2F5497"/>
              </a:solidFill>
              <a:effectLst/>
              <a:latin typeface="Helvetica" pitchFamily="2" charset="0"/>
            </a:endParaRPr>
          </a:p>
          <a:p>
            <a:pPr marL="0" marR="0" lvl="0" indent="0" algn="l" defTabSz="365760" rtl="0" eaLnBrk="1" fontAlgn="auto" latinLnBrk="0" hangingPunct="1">
              <a:lnSpc>
                <a:spcPct val="100000"/>
              </a:lnSpc>
              <a:spcBef>
                <a:spcPts val="0"/>
              </a:spcBef>
              <a:spcAft>
                <a:spcPts val="0"/>
              </a:spcAft>
              <a:buClrTx/>
              <a:buSzTx/>
              <a:buFontTx/>
              <a:buNone/>
              <a:tabLst/>
              <a:defRPr/>
            </a:pPr>
            <a:r>
              <a:rPr lang="en-US" i="0" baseline="0" dirty="0">
                <a:solidFill>
                  <a:srgbClr val="2F5497"/>
                </a:solidFill>
                <a:effectLst/>
                <a:latin typeface="Helvetica" pitchFamily="2" charset="0"/>
              </a:rPr>
              <a:t>Would anyone like to share? [Plan to have about 5 minutes of group dialogue.]</a:t>
            </a:r>
          </a:p>
        </p:txBody>
      </p:sp>
      <p:sp>
        <p:nvSpPr>
          <p:cNvPr id="4" name="Slide Number Placeholder 3"/>
          <p:cNvSpPr>
            <a:spLocks noGrp="1"/>
          </p:cNvSpPr>
          <p:nvPr>
            <p:ph type="sldNum" sz="quarter" idx="5"/>
          </p:nvPr>
        </p:nvSpPr>
        <p:spPr/>
        <p:txBody>
          <a:bodyPr/>
          <a:lstStyle/>
          <a:p>
            <a:fld id="{655C1215-F8FE-8C4A-84DB-C3C0554FC9AF}" type="slidenum">
              <a:rPr lang="en-US" smtClean="0"/>
              <a:t>45</a:t>
            </a:fld>
            <a:endParaRPr lang="en-US"/>
          </a:p>
        </p:txBody>
      </p:sp>
    </p:spTree>
    <p:extLst>
      <p:ext uri="{BB962C8B-B14F-4D97-AF65-F5344CB8AC3E}">
        <p14:creationId xmlns:p14="http://schemas.microsoft.com/office/powerpoint/2010/main" val="15214652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identified</a:t>
            </a:r>
            <a:r>
              <a:rPr lang="en-US" baseline="0" dirty="0"/>
              <a:t> 3 core strategies: Collaboration, Innovation, and Data-Driven management.</a:t>
            </a:r>
          </a:p>
          <a:p>
            <a:endParaRPr lang="en-US" baseline="0" dirty="0"/>
          </a:p>
          <a:p>
            <a:r>
              <a:rPr lang="en-US" baseline="0" dirty="0"/>
              <a:t>[CLICK]</a:t>
            </a:r>
          </a:p>
          <a:p>
            <a:endParaRPr lang="en-US" baseline="0" dirty="0"/>
          </a:p>
          <a:p>
            <a:r>
              <a:rPr lang="en-US" baseline="0" dirty="0"/>
              <a:t>These strategies are a “bundle.” That is, all three must be operative. Think about this:</a:t>
            </a:r>
          </a:p>
          <a:p>
            <a:pPr marL="171450" marR="0" indent="-171450" algn="l" defTabSz="365760" rtl="0" eaLnBrk="1" fontAlgn="auto" latinLnBrk="0" hangingPunct="1">
              <a:lnSpc>
                <a:spcPct val="100000"/>
              </a:lnSpc>
              <a:spcBef>
                <a:spcPts val="0"/>
              </a:spcBef>
              <a:spcAft>
                <a:spcPts val="0"/>
              </a:spcAft>
              <a:buClrTx/>
              <a:buSzTx/>
              <a:buFont typeface="Arial"/>
              <a:buChar char="•"/>
              <a:tabLst/>
              <a:defRPr/>
            </a:pPr>
            <a:r>
              <a:rPr lang="en-US" sz="1000" kern="1200" dirty="0">
                <a:solidFill>
                  <a:schemeClr val="tx1"/>
                </a:solidFill>
                <a:effectLst/>
                <a:latin typeface="+mn-lt"/>
                <a:ea typeface="+mn-ea"/>
                <a:cs typeface="+mn-cs"/>
              </a:rPr>
              <a:t>An organization can be highly collaborative, but without innovation, they may just be very good at reinforcing the status quo.</a:t>
            </a:r>
          </a:p>
          <a:p>
            <a:pPr marL="171450" marR="0" indent="-171450" algn="l" defTabSz="365760" rtl="0" eaLnBrk="1" fontAlgn="auto" latinLnBrk="0" hangingPunct="1">
              <a:lnSpc>
                <a:spcPct val="100000"/>
              </a:lnSpc>
              <a:spcBef>
                <a:spcPts val="0"/>
              </a:spcBef>
              <a:spcAft>
                <a:spcPts val="0"/>
              </a:spcAft>
              <a:buClrTx/>
              <a:buSzTx/>
              <a:buFont typeface="Arial"/>
              <a:buChar char="•"/>
              <a:tabLst/>
              <a:defRPr/>
            </a:pPr>
            <a:r>
              <a:rPr lang="en-US" sz="1000" kern="1200" dirty="0">
                <a:solidFill>
                  <a:schemeClr val="tx1"/>
                </a:solidFill>
                <a:effectLst/>
                <a:latin typeface="+mn-lt"/>
                <a:ea typeface="+mn-ea"/>
                <a:cs typeface="+mn-cs"/>
              </a:rPr>
              <a:t>Innovation without collaboration can cause havoc. </a:t>
            </a:r>
          </a:p>
          <a:p>
            <a:pPr marL="171450" marR="0" indent="-171450" algn="l" defTabSz="365760" rtl="0" eaLnBrk="1" fontAlgn="auto" latinLnBrk="0" hangingPunct="1">
              <a:lnSpc>
                <a:spcPct val="100000"/>
              </a:lnSpc>
              <a:spcBef>
                <a:spcPts val="0"/>
              </a:spcBef>
              <a:spcAft>
                <a:spcPts val="0"/>
              </a:spcAft>
              <a:buClrTx/>
              <a:buSzTx/>
              <a:buFont typeface="Arial"/>
              <a:buChar char="•"/>
              <a:tabLst/>
              <a:defRPr/>
            </a:pPr>
            <a:r>
              <a:rPr lang="en-US" sz="1000" kern="1200" dirty="0">
                <a:solidFill>
                  <a:schemeClr val="tx1"/>
                </a:solidFill>
                <a:effectLst/>
                <a:latin typeface="+mn-lt"/>
                <a:ea typeface="+mn-ea"/>
                <a:cs typeface="+mn-cs"/>
              </a:rPr>
              <a:t>And both collaboration and innovation are meaningful only when driven by data.</a:t>
            </a:r>
          </a:p>
          <a:p>
            <a:endParaRPr lang="en-US" dirty="0"/>
          </a:p>
          <a:p>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46</a:t>
            </a:fld>
            <a:endParaRPr lang="en-US"/>
          </a:p>
        </p:txBody>
      </p:sp>
    </p:spTree>
    <p:extLst>
      <p:ext uri="{BB962C8B-B14F-4D97-AF65-F5344CB8AC3E}">
        <p14:creationId xmlns:p14="http://schemas.microsoft.com/office/powerpoint/2010/main" val="25221839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3 Core Strategies actually operationalize 3 key</a:t>
            </a:r>
            <a:r>
              <a:rPr lang="en-US" baseline="0" dirty="0"/>
              <a:t> principles of Systems Thinking. </a:t>
            </a:r>
          </a:p>
          <a:p>
            <a:endParaRPr lang="en-US" baseline="0" dirty="0"/>
          </a:p>
          <a:p>
            <a:r>
              <a:rPr lang="en-US" baseline="0" dirty="0"/>
              <a:t>[CLICK through the 3 principles and their corresponding strategies]</a:t>
            </a:r>
          </a:p>
          <a:p>
            <a:endParaRPr lang="en-US" baseline="0" dirty="0"/>
          </a:p>
          <a:p>
            <a:r>
              <a:rPr lang="en-US" baseline="0" dirty="0"/>
              <a:t>Because “The parts of a system are interdependent” therefore we must Collaborate to make sure the interdependent parts are working well </a:t>
            </a:r>
            <a:r>
              <a:rPr lang="en-US" u="sng" baseline="0" dirty="0"/>
              <a:t>together</a:t>
            </a:r>
            <a:r>
              <a:rPr lang="en-US" baseline="0" dirty="0"/>
              <a:t>.</a:t>
            </a:r>
          </a:p>
          <a:p>
            <a:endParaRPr lang="en-US" baseline="0" dirty="0"/>
          </a:p>
          <a:p>
            <a:r>
              <a:rPr lang="en-US" baseline="0" dirty="0"/>
              <a:t>Because “Our mental models powerfully influence our actions” therefore we must be open to new practices and deliberately Innovate to continuously improve. </a:t>
            </a:r>
          </a:p>
          <a:p>
            <a:endParaRPr lang="en-US" baseline="0" dirty="0"/>
          </a:p>
          <a:p>
            <a:r>
              <a:rPr lang="en-US" baseline="0" dirty="0"/>
              <a:t>Because “Systems must be able to learn and adapt” therefore we must be Data Driven to understand how we are performing relative to changing customer requirements.</a:t>
            </a:r>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47</a:t>
            </a:fld>
            <a:endParaRPr lang="en-US"/>
          </a:p>
        </p:txBody>
      </p:sp>
    </p:spTree>
    <p:extLst>
      <p:ext uri="{BB962C8B-B14F-4D97-AF65-F5344CB8AC3E}">
        <p14:creationId xmlns:p14="http://schemas.microsoft.com/office/powerpoint/2010/main" val="1682377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a:t>
            </a:r>
            <a:r>
              <a:rPr lang="en-US" baseline="0" dirty="0"/>
              <a:t> back to the group’s strategy ideas (and you may use the “Go to..” button on the slide) to make the connection between strategies identified by participants and the broad strategies of Collaboration, Innovation, and Data Driven.]</a:t>
            </a:r>
          </a:p>
          <a:p>
            <a:endParaRPr lang="en-US" baseline="0" dirty="0"/>
          </a:p>
          <a:p>
            <a:r>
              <a:rPr lang="en-US" baseline="0" dirty="0"/>
              <a:t>[Then you may use the back button to return to this place in the slide presentation.]</a:t>
            </a:r>
          </a:p>
          <a:p>
            <a:endParaRPr lang="en-US" baseline="0" dirty="0"/>
          </a:p>
        </p:txBody>
      </p:sp>
      <p:sp>
        <p:nvSpPr>
          <p:cNvPr id="4" name="Slide Number Placeholder 3"/>
          <p:cNvSpPr>
            <a:spLocks noGrp="1"/>
          </p:cNvSpPr>
          <p:nvPr>
            <p:ph type="sldNum" sz="quarter" idx="10"/>
          </p:nvPr>
        </p:nvSpPr>
        <p:spPr/>
        <p:txBody>
          <a:bodyPr/>
          <a:lstStyle/>
          <a:p>
            <a:fld id="{655C1215-F8FE-8C4A-84DB-C3C0554FC9AF}" type="slidenum">
              <a:rPr lang="en-US" smtClean="0"/>
              <a:t>48</a:t>
            </a:fld>
            <a:endParaRPr lang="en-US"/>
          </a:p>
        </p:txBody>
      </p:sp>
    </p:spTree>
    <p:extLst>
      <p:ext uri="{BB962C8B-B14F-4D97-AF65-F5344CB8AC3E}">
        <p14:creationId xmlns:p14="http://schemas.microsoft.com/office/powerpoint/2010/main" val="11524719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a:t>
            </a:r>
            <a:r>
              <a:rPr lang="en-US" baseline="0" dirty="0"/>
              <a:t> to the gallery of Team Performance charts or your display of team game scores to ask if the best performing team(s) were collaborative, innovative and </a:t>
            </a:r>
            <a:r>
              <a:rPr lang="en-US" baseline="0"/>
              <a:t>data-driven.</a:t>
            </a:r>
            <a:endParaRPr lang="en-US" baseline="0" dirty="0"/>
          </a:p>
        </p:txBody>
      </p:sp>
      <p:sp>
        <p:nvSpPr>
          <p:cNvPr id="4" name="Slide Number Placeholder 3"/>
          <p:cNvSpPr>
            <a:spLocks noGrp="1"/>
          </p:cNvSpPr>
          <p:nvPr>
            <p:ph type="sldNum" sz="quarter" idx="10"/>
          </p:nvPr>
        </p:nvSpPr>
        <p:spPr/>
        <p:txBody>
          <a:bodyPr/>
          <a:lstStyle/>
          <a:p>
            <a:fld id="{655C1215-F8FE-8C4A-84DB-C3C0554FC9AF}" type="slidenum">
              <a:rPr lang="en-US" smtClean="0"/>
              <a:t>49</a:t>
            </a:fld>
            <a:endParaRPr lang="en-US"/>
          </a:p>
        </p:txBody>
      </p:sp>
    </p:spTree>
    <p:extLst>
      <p:ext uri="{BB962C8B-B14F-4D97-AF65-F5344CB8AC3E}">
        <p14:creationId xmlns:p14="http://schemas.microsoft.com/office/powerpoint/2010/main" val="3484820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50915"/>
            <a:ext cx="5486400" cy="4114800"/>
          </a:xfrm>
        </p:spPr>
        <p:txBody>
          <a:bodyPr/>
          <a:lstStyle/>
          <a:p>
            <a:endParaRPr dirty="0"/>
          </a:p>
        </p:txBody>
      </p:sp>
    </p:spTree>
    <p:extLst>
      <p:ext uri="{BB962C8B-B14F-4D97-AF65-F5344CB8AC3E}">
        <p14:creationId xmlns:p14="http://schemas.microsoft.com/office/powerpoint/2010/main" val="14448986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a:t>
            </a:r>
            <a:r>
              <a:rPr lang="en-US" baseline="0" dirty="0"/>
              <a:t> the 3 core strategies new ideas? Most if not all of us already have heard about Collaboration, Innovation, and Data Driven management many times during our careers.</a:t>
            </a:r>
          </a:p>
          <a:p>
            <a:endParaRPr lang="en-US" baseline="0" dirty="0"/>
          </a:p>
          <a:p>
            <a:r>
              <a:rPr lang="en-US" baseline="0" dirty="0"/>
              <a:t>[CLICK]</a:t>
            </a:r>
          </a:p>
          <a:p>
            <a:endParaRPr lang="en-US" baseline="0" dirty="0"/>
          </a:p>
          <a:p>
            <a:r>
              <a:rPr lang="en-US" baseline="0" dirty="0"/>
              <a:t>Why, then, when we’re “in the trenches” – either in the real world, or a simulated world like the </a:t>
            </a:r>
            <a:r>
              <a:rPr lang="en-US" b="1" baseline="0" dirty="0"/>
              <a:t>Friday Night at the ER</a:t>
            </a:r>
            <a:r>
              <a:rPr lang="en-US" baseline="0" dirty="0"/>
              <a:t> game – don’t we </a:t>
            </a:r>
            <a:r>
              <a:rPr lang="en-US" u="sng" baseline="0" dirty="0"/>
              <a:t>behave</a:t>
            </a:r>
            <a:r>
              <a:rPr lang="en-US" baseline="0" dirty="0"/>
              <a:t> as if we knew those strategies? </a:t>
            </a:r>
          </a:p>
          <a:p>
            <a:endParaRPr lang="en-US" baseline="0" dirty="0"/>
          </a:p>
          <a:p>
            <a:r>
              <a:rPr lang="en-US" baseline="0" dirty="0"/>
              <a:t>[Invite ideas?]</a:t>
            </a:r>
          </a:p>
        </p:txBody>
      </p:sp>
      <p:sp>
        <p:nvSpPr>
          <p:cNvPr id="4" name="Slide Number Placeholder 3"/>
          <p:cNvSpPr>
            <a:spLocks noGrp="1"/>
          </p:cNvSpPr>
          <p:nvPr>
            <p:ph type="sldNum" sz="quarter" idx="10"/>
          </p:nvPr>
        </p:nvSpPr>
        <p:spPr/>
        <p:txBody>
          <a:bodyPr/>
          <a:lstStyle/>
          <a:p>
            <a:fld id="{655C1215-F8FE-8C4A-84DB-C3C0554FC9AF}" type="slidenum">
              <a:rPr lang="en-US" smtClean="0"/>
              <a:t>50</a:t>
            </a:fld>
            <a:endParaRPr lang="en-US"/>
          </a:p>
        </p:txBody>
      </p:sp>
    </p:spTree>
    <p:extLst>
      <p:ext uri="{BB962C8B-B14F-4D97-AF65-F5344CB8AC3E}">
        <p14:creationId xmlns:p14="http://schemas.microsoft.com/office/powerpoint/2010/main" val="32655115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axiom</a:t>
            </a:r>
            <a:r>
              <a:rPr lang="en-US" baseline="0" dirty="0"/>
              <a:t> from the Systems Thinking field, “Structure produces behavior.”</a:t>
            </a:r>
          </a:p>
          <a:p>
            <a:r>
              <a:rPr lang="en-US" baseline="0" dirty="0"/>
              <a:t>A similar axiom from the Quality Improvement field is “Every system is perfectly designed to get the results it gets.”  </a:t>
            </a:r>
          </a:p>
          <a:p>
            <a:r>
              <a:rPr lang="en-US" baseline="0" dirty="0"/>
              <a:t>It’s not necessarily that people are under-performing; it’s the structure and processes in which we place them.</a:t>
            </a:r>
          </a:p>
          <a:p>
            <a:endParaRPr lang="en-US" baseline="0" dirty="0"/>
          </a:p>
          <a:p>
            <a:r>
              <a:rPr lang="en-US" baseline="0" dirty="0"/>
              <a:t>Let’s look at an illustration of this point.</a:t>
            </a:r>
          </a:p>
          <a:p>
            <a:r>
              <a:rPr lang="en-US" baseline="0" dirty="0"/>
              <a:t>[CLICK] </a:t>
            </a:r>
          </a:p>
          <a:p>
            <a:r>
              <a:rPr lang="en-US" baseline="0" dirty="0"/>
              <a:t>Here is a team of rowers. They know how to work as a team. They are highly skilled, motivated, and well-practiced.</a:t>
            </a:r>
          </a:p>
          <a:p>
            <a:r>
              <a:rPr lang="en-US" baseline="0" dirty="0"/>
              <a:t>And they are operating within a structure that enables them to move quickly through the water toward their destination.</a:t>
            </a:r>
          </a:p>
          <a:p>
            <a:endParaRPr lang="en-US" baseline="0" dirty="0"/>
          </a:p>
          <a:p>
            <a:r>
              <a:rPr lang="en-US" baseline="0" dirty="0"/>
              <a:t>What would happen if that same team were placed in a different structure?</a:t>
            </a:r>
          </a:p>
          <a:p>
            <a:r>
              <a:rPr lang="en-US" baseline="0" dirty="0"/>
              <a:t>[CLICK]</a:t>
            </a:r>
          </a:p>
          <a:p>
            <a:r>
              <a:rPr lang="en-US" baseline="0" dirty="0"/>
              <a:t>Remember, this team is highly skilled, they are motivated, and they are well-practiced. But can they perform well to get to a destination?</a:t>
            </a:r>
          </a:p>
          <a:p>
            <a:endParaRPr lang="en-US" baseline="0" dirty="0"/>
          </a:p>
          <a:p>
            <a:r>
              <a:rPr lang="en-US" baseline="0" dirty="0"/>
              <a:t>It’s the structure, not the attributes of the individuals, that determines the “behavior” of this system.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51</a:t>
            </a:fld>
            <a:endParaRPr lang="en-US"/>
          </a:p>
        </p:txBody>
      </p:sp>
    </p:spTree>
    <p:extLst>
      <p:ext uri="{BB962C8B-B14F-4D97-AF65-F5344CB8AC3E}">
        <p14:creationId xmlns:p14="http://schemas.microsoft.com/office/powerpoint/2010/main" val="39259236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axiom “structure produces behavior” was also demonstrated in the game play.</a:t>
            </a:r>
          </a:p>
          <a:p>
            <a:pPr marL="0" marR="0" lvl="0" indent="0" algn="l" defTabSz="36576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Examples [CLICK through]</a:t>
            </a:r>
          </a:p>
          <a:p>
            <a:pPr marL="171450" indent="-171450">
              <a:buFont typeface="Arial"/>
              <a:buChar char="•"/>
            </a:pPr>
            <a:r>
              <a:rPr lang="en-US" sz="1000" kern="1200" dirty="0">
                <a:solidFill>
                  <a:schemeClr val="tx1"/>
                </a:solidFill>
                <a:effectLst/>
                <a:latin typeface="+mn-lt"/>
                <a:ea typeface="+mn-ea"/>
                <a:cs typeface="+mn-cs"/>
              </a:rPr>
              <a:t>the assigned roles of players as “department managers” and their position in front of boxed areas on the game board—which may have led to a sense of primary responsibility to the department rather than the system</a:t>
            </a:r>
          </a:p>
          <a:p>
            <a:pPr marL="171450" indent="-171450">
              <a:buFont typeface="Arial"/>
              <a:buChar char="•"/>
            </a:pPr>
            <a:r>
              <a:rPr lang="en-US" sz="1000" kern="1200" dirty="0">
                <a:solidFill>
                  <a:schemeClr val="tx1"/>
                </a:solidFill>
                <a:effectLst/>
                <a:latin typeface="+mn-lt"/>
                <a:ea typeface="+mn-ea"/>
                <a:cs typeface="+mn-cs"/>
              </a:rPr>
              <a:t>the accounting process with activity recorded by department—which again may have led players to be concerned that their departmental performance was most important (rather than system performance).</a:t>
            </a:r>
            <a:r>
              <a:rPr lang="en-US" dirty="0">
                <a:effectLst/>
              </a:rPr>
              <a:t> </a:t>
            </a:r>
            <a:endParaRPr lang="en-US" baseline="0" dirty="0"/>
          </a:p>
          <a:p>
            <a:endParaRPr lang="en-US" dirty="0"/>
          </a:p>
          <a:p>
            <a:r>
              <a:rPr lang="en-US" dirty="0"/>
              <a:t>You</a:t>
            </a:r>
            <a:r>
              <a:rPr lang="en-US" baseline="0" dirty="0"/>
              <a:t> earlier provided ideas about what drove your behavior in the game play, and they too were “elements of structure,” but often the most powerful drivers of behavior are not so evident or visible to people as they go about day-to-day work. </a:t>
            </a:r>
          </a:p>
        </p:txBody>
      </p:sp>
      <p:sp>
        <p:nvSpPr>
          <p:cNvPr id="4" name="Slide Number Placeholder 3"/>
          <p:cNvSpPr>
            <a:spLocks noGrp="1"/>
          </p:cNvSpPr>
          <p:nvPr>
            <p:ph type="sldNum" sz="quarter" idx="10"/>
          </p:nvPr>
        </p:nvSpPr>
        <p:spPr/>
        <p:txBody>
          <a:bodyPr/>
          <a:lstStyle/>
          <a:p>
            <a:fld id="{655C1215-F8FE-8C4A-84DB-C3C0554FC9AF}" type="slidenum">
              <a:rPr lang="en-US" smtClean="0"/>
              <a:t>52</a:t>
            </a:fld>
            <a:endParaRPr lang="en-US"/>
          </a:p>
        </p:txBody>
      </p:sp>
    </p:spTree>
    <p:extLst>
      <p:ext uri="{BB962C8B-B14F-4D97-AF65-F5344CB8AC3E}">
        <p14:creationId xmlns:p14="http://schemas.microsoft.com/office/powerpoint/2010/main" val="9551403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r>
              <a:rPr lang="en-US" baseline="0" dirty="0"/>
              <a:t> through these, and perhaps offer one or two examples that participants can relate to, </a:t>
            </a:r>
          </a:p>
          <a:p>
            <a:r>
              <a:rPr lang="en-US" baseline="0" dirty="0"/>
              <a:t>for example, </a:t>
            </a:r>
          </a:p>
          <a:p>
            <a:pPr marL="171450" indent="-171450">
              <a:buFont typeface="Arial"/>
              <a:buChar char="•"/>
            </a:pPr>
            <a:r>
              <a:rPr lang="en-US" baseline="0" dirty="0"/>
              <a:t>“Information availability and visibility” </a:t>
            </a:r>
          </a:p>
          <a:p>
            <a:pPr marL="537210" lvl="1" indent="-171450">
              <a:buFont typeface="Arial"/>
              <a:buChar char="•"/>
            </a:pPr>
            <a:r>
              <a:rPr lang="en-US" baseline="0" dirty="0"/>
              <a:t>Even though we know that data should drive our decision-making, maybe we don’t have the data we need, or it’s buried and not easily visible.</a:t>
            </a:r>
          </a:p>
          <a:p>
            <a:pPr marL="537210" lvl="1" indent="-171450">
              <a:buFont typeface="Arial"/>
              <a:buChar char="•"/>
            </a:pPr>
            <a:r>
              <a:rPr lang="en-US" baseline="0" dirty="0"/>
              <a:t>For example, do we measure various wait times and delays, and if we do, do we post a run chart of key wait times that everyone can see? </a:t>
            </a:r>
          </a:p>
          <a:p>
            <a:pPr marL="537210" lvl="1" indent="-171450">
              <a:buFont typeface="Arial"/>
              <a:buChar char="•"/>
            </a:pPr>
            <a:r>
              <a:rPr lang="en-US" baseline="0" dirty="0"/>
              <a:t>Do we know what actions have the greatest impact on reducing wait times? </a:t>
            </a:r>
          </a:p>
          <a:p>
            <a:endParaRPr lang="en-US" baseline="0" dirty="0"/>
          </a:p>
          <a:p>
            <a:r>
              <a:rPr lang="en-US" baseline="0" dirty="0"/>
              <a:t>Any and all of these are operative elements of structure in our organization that powerfully influence people – their expectations, their mental models, their ability to perform.</a:t>
            </a:r>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53</a:t>
            </a:fld>
            <a:endParaRPr lang="en-US"/>
          </a:p>
        </p:txBody>
      </p:sp>
    </p:spTree>
    <p:extLst>
      <p:ext uri="{BB962C8B-B14F-4D97-AF65-F5344CB8AC3E}">
        <p14:creationId xmlns:p14="http://schemas.microsoft.com/office/powerpoint/2010/main" val="6785774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[CLICK through these to lead to</a:t>
            </a:r>
            <a:r>
              <a:rPr lang="en-US" baseline="0" dirty="0"/>
              <a:t> the question]</a:t>
            </a:r>
            <a:endParaRPr lang="en-US" dirty="0"/>
          </a:p>
          <a:p>
            <a:endParaRPr lang="en-US" dirty="0"/>
          </a:p>
          <a:p>
            <a:r>
              <a:rPr lang="en-US" dirty="0"/>
              <a:t>Answer: There is a quick and easy way to</a:t>
            </a:r>
            <a:r>
              <a:rPr lang="en-US" baseline="0" dirty="0"/>
              <a:t> home in on the key elements of structure that promote (or unintentionally inhibit) the behaviors we want to produce.</a:t>
            </a:r>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54</a:t>
            </a:fld>
            <a:endParaRPr lang="en-US"/>
          </a:p>
        </p:txBody>
      </p:sp>
    </p:spTree>
    <p:extLst>
      <p:ext uri="{BB962C8B-B14F-4D97-AF65-F5344CB8AC3E}">
        <p14:creationId xmlns:p14="http://schemas.microsoft.com/office/powerpoint/2010/main" val="11126244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tool, the Structure Analyzer, is quick and simple and it’s especially productive when used with mixed groups. </a:t>
            </a:r>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55</a:t>
            </a:fld>
            <a:endParaRPr lang="en-US"/>
          </a:p>
        </p:txBody>
      </p:sp>
    </p:spTree>
    <p:extLst>
      <p:ext uri="{BB962C8B-B14F-4D97-AF65-F5344CB8AC3E}">
        <p14:creationId xmlns:p14="http://schemas.microsoft.com/office/powerpoint/2010/main" val="34338565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that shows</a:t>
            </a:r>
            <a:r>
              <a:rPr lang="en-US" baseline="0" dirty="0"/>
              <a:t> how this tool works.</a:t>
            </a:r>
          </a:p>
          <a:p>
            <a:endParaRPr lang="en-US" baseline="0" dirty="0"/>
          </a:p>
          <a:p>
            <a:r>
              <a:rPr lang="en-US" baseline="0" dirty="0"/>
              <a:t>[CLICK]</a:t>
            </a:r>
          </a:p>
          <a:p>
            <a:pPr marL="0" indent="0">
              <a:buNone/>
            </a:pPr>
            <a:r>
              <a:rPr lang="en-US" baseline="0" dirty="0"/>
              <a:t>1) At the top of a page – a flip chart, for example – state the behavior you want to see in the organization. Let’s use Collaboration as an example.</a:t>
            </a:r>
          </a:p>
          <a:p>
            <a:pPr marL="0" indent="0">
              <a:buNone/>
            </a:pPr>
            <a:endParaRPr lang="en-US" baseline="0" dirty="0"/>
          </a:p>
          <a:p>
            <a:pPr marL="0" indent="0">
              <a:buNone/>
            </a:pPr>
            <a:r>
              <a:rPr lang="en-US" baseline="0" dirty="0"/>
              <a:t>[CLICK]</a:t>
            </a:r>
          </a:p>
          <a:p>
            <a:pPr marL="0" indent="0">
              <a:buNone/>
            </a:pPr>
            <a:r>
              <a:rPr lang="en-US" baseline="0" dirty="0"/>
              <a:t>2) Consider what forces are present in the organization that </a:t>
            </a:r>
            <a:r>
              <a:rPr lang="en-US" b="1" baseline="0" dirty="0"/>
              <a:t>drive</a:t>
            </a:r>
            <a:r>
              <a:rPr lang="en-US" baseline="0" dirty="0"/>
              <a:t> this behavior. [CLICK through] These are forces </a:t>
            </a:r>
            <a:r>
              <a:rPr lang="en-US" u="sng" baseline="0" dirty="0"/>
              <a:t>actually in play today</a:t>
            </a:r>
            <a:r>
              <a:rPr lang="en-US" u="none" baseline="0" dirty="0"/>
              <a:t> </a:t>
            </a:r>
            <a:r>
              <a:rPr lang="en-US" baseline="0" dirty="0"/>
              <a:t>in the organization – NOT the forces that </a:t>
            </a:r>
            <a:r>
              <a:rPr lang="en-US" u="sng" baseline="0" dirty="0"/>
              <a:t>could </a:t>
            </a:r>
            <a:r>
              <a:rPr lang="en-US" baseline="0" dirty="0"/>
              <a:t>drive Collaboration if they were present. The list should reflect the present reality. </a:t>
            </a:r>
            <a:br>
              <a:rPr lang="en-US" baseline="0" dirty="0"/>
            </a:br>
            <a:endParaRPr lang="en-US" baseline="0" dirty="0"/>
          </a:p>
          <a:p>
            <a:pPr marL="0" indent="0">
              <a:buNone/>
            </a:pPr>
            <a:r>
              <a:rPr lang="en-US" baseline="0" dirty="0"/>
              <a:t>[CLICK]</a:t>
            </a:r>
          </a:p>
          <a:p>
            <a:pPr marL="0" indent="0">
              <a:buNone/>
            </a:pPr>
            <a:r>
              <a:rPr lang="en-US" baseline="0" dirty="0"/>
              <a:t>3) Next list the forces that often (unintentionally) </a:t>
            </a:r>
            <a:r>
              <a:rPr lang="en-US" b="1" baseline="0" dirty="0"/>
              <a:t>inhibit</a:t>
            </a:r>
            <a:r>
              <a:rPr lang="en-US" baseline="0" dirty="0"/>
              <a:t> the behavior, Collaboration. [CLICK through]</a:t>
            </a:r>
          </a:p>
          <a:p>
            <a:pPr marL="0" indent="0">
              <a:buNone/>
            </a:pPr>
            <a:endParaRPr lang="en-US" baseline="0" dirty="0"/>
          </a:p>
          <a:p>
            <a:pPr marL="0" indent="0">
              <a:buNone/>
            </a:pPr>
            <a:r>
              <a:rPr lang="en-US" baseline="0" dirty="0"/>
              <a:t>The process of using the Force Field tool is a group process – because the quality of the information gained depends on getting the perspective of multiple stakeholders in the organization.</a:t>
            </a:r>
          </a:p>
          <a:p>
            <a:pPr marL="0" indent="0">
              <a:buNone/>
            </a:pPr>
            <a:r>
              <a:rPr lang="en-US" baseline="0" dirty="0"/>
              <a:t>And it starts as a brainstorm process, just listing the ideas that come up.</a:t>
            </a:r>
          </a:p>
          <a:p>
            <a:pPr marL="0" indent="0">
              <a:buNone/>
            </a:pPr>
            <a:endParaRPr lang="en-US" baseline="0" dirty="0"/>
          </a:p>
          <a:p>
            <a:pPr marL="0" indent="0">
              <a:buNone/>
            </a:pPr>
            <a:r>
              <a:rPr lang="en-US" baseline="0" dirty="0"/>
              <a:t>Once you have a list of both Drivers and Inhibitors, the group goes back to tighten up the list – consolidating duplicates, making sure statements are clear and concrete.</a:t>
            </a:r>
          </a:p>
          <a:p>
            <a:pPr marL="0" indent="0">
              <a:buNone/>
            </a:pPr>
            <a:endParaRPr lang="en-US" baseline="0" dirty="0"/>
          </a:p>
          <a:p>
            <a:pPr marL="0" indent="0">
              <a:buNone/>
            </a:pPr>
            <a:r>
              <a:rPr lang="en-US" baseline="0" dirty="0"/>
              <a:t>Then, finally, the group identifies which forces are probably the most powerful by rank ordering the top 1 or 2 on each side. </a:t>
            </a:r>
          </a:p>
        </p:txBody>
      </p:sp>
      <p:sp>
        <p:nvSpPr>
          <p:cNvPr id="4" name="Slide Number Placeholder 3"/>
          <p:cNvSpPr>
            <a:spLocks noGrp="1"/>
          </p:cNvSpPr>
          <p:nvPr>
            <p:ph type="sldNum" sz="quarter" idx="10"/>
          </p:nvPr>
        </p:nvSpPr>
        <p:spPr/>
        <p:txBody>
          <a:bodyPr/>
          <a:lstStyle/>
          <a:p>
            <a:fld id="{655C1215-F8FE-8C4A-84DB-C3C0554FC9AF}" type="slidenum">
              <a:rPr lang="en-US" smtClean="0"/>
              <a:t>56</a:t>
            </a:fld>
            <a:endParaRPr lang="en-US"/>
          </a:p>
        </p:txBody>
      </p:sp>
    </p:spTree>
    <p:extLst>
      <p:ext uri="{BB962C8B-B14F-4D97-AF65-F5344CB8AC3E}">
        <p14:creationId xmlns:p14="http://schemas.microsoft.com/office/powerpoint/2010/main" val="39074430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65760" rtl="0" eaLnBrk="1" fontAlgn="auto" latinLnBrk="0" hangingPunct="1">
              <a:lnSpc>
                <a:spcPct val="100000"/>
              </a:lnSpc>
              <a:spcBef>
                <a:spcPts val="0"/>
              </a:spcBef>
              <a:spcAft>
                <a:spcPts val="0"/>
              </a:spcAft>
              <a:buClrTx/>
              <a:buSzTx/>
              <a:buFontTx/>
              <a:buNone/>
              <a:tabLst/>
              <a:defRPr/>
            </a:pPr>
            <a:r>
              <a:rPr lang="en-US" dirty="0"/>
              <a:t>[Instruct your group to turn to the next page titled ”Seeing the Invisible”]</a:t>
            </a:r>
          </a:p>
          <a:p>
            <a:pPr marL="0" marR="0" lvl="0" indent="0" algn="l" defTabSz="365760" rtl="0" eaLnBrk="1" fontAlgn="auto" latinLnBrk="0" hangingPunct="1">
              <a:lnSpc>
                <a:spcPct val="100000"/>
              </a:lnSpc>
              <a:spcBef>
                <a:spcPts val="0"/>
              </a:spcBef>
              <a:spcAft>
                <a:spcPts val="0"/>
              </a:spcAft>
              <a:buClrTx/>
              <a:buSzTx/>
              <a:buFontTx/>
              <a:buNone/>
              <a:tabLst/>
              <a:defRPr/>
            </a:pPr>
            <a:endParaRPr lang="en-US" i="0" baseline="0" dirty="0">
              <a:solidFill>
                <a:srgbClr val="2F5497"/>
              </a:solidFill>
              <a:effectLst/>
              <a:latin typeface="Helvetica" pitchFamily="2" charset="0"/>
            </a:endParaRPr>
          </a:p>
          <a:p>
            <a:pPr marL="0" marR="0" lvl="0" indent="0" algn="l" defTabSz="365760" rtl="0" eaLnBrk="1" fontAlgn="auto" latinLnBrk="0" hangingPunct="1">
              <a:lnSpc>
                <a:spcPct val="100000"/>
              </a:lnSpc>
              <a:spcBef>
                <a:spcPts val="0"/>
              </a:spcBef>
              <a:spcAft>
                <a:spcPts val="0"/>
              </a:spcAft>
              <a:buClrTx/>
              <a:buSzTx/>
              <a:buFontTx/>
              <a:buNone/>
              <a:tabLst/>
              <a:defRPr/>
            </a:pPr>
            <a:r>
              <a:rPr lang="en-US" i="0" baseline="0" dirty="0">
                <a:solidFill>
                  <a:srgbClr val="2F5497"/>
                </a:solidFill>
                <a:effectLst/>
                <a:latin typeface="Helvetica" pitchFamily="2" charset="0"/>
              </a:rPr>
              <a:t>Let’s transfer the learning once again.</a:t>
            </a:r>
          </a:p>
          <a:p>
            <a:pPr marL="0" marR="0" lvl="0" indent="0" algn="l" defTabSz="365760" rtl="0" eaLnBrk="1" fontAlgn="auto" latinLnBrk="0" hangingPunct="1">
              <a:lnSpc>
                <a:spcPct val="100000"/>
              </a:lnSpc>
              <a:spcBef>
                <a:spcPts val="0"/>
              </a:spcBef>
              <a:spcAft>
                <a:spcPts val="0"/>
              </a:spcAft>
              <a:buClrTx/>
              <a:buSzTx/>
              <a:buFontTx/>
              <a:buNone/>
              <a:tabLst/>
              <a:defRPr/>
            </a:pPr>
            <a:endParaRPr lang="en-US" i="0" baseline="0" dirty="0">
              <a:solidFill>
                <a:srgbClr val="2F5497"/>
              </a:solidFill>
              <a:effectLst/>
              <a:latin typeface="Helvetica" pitchFamily="2" charset="0"/>
            </a:endParaRPr>
          </a:p>
          <a:p>
            <a:pPr marL="0" marR="0" lvl="0" indent="0" algn="l" defTabSz="365760" rtl="0" eaLnBrk="1" fontAlgn="auto" latinLnBrk="0" hangingPunct="1">
              <a:lnSpc>
                <a:spcPct val="100000"/>
              </a:lnSpc>
              <a:spcBef>
                <a:spcPts val="0"/>
              </a:spcBef>
              <a:spcAft>
                <a:spcPts val="0"/>
              </a:spcAft>
              <a:buClrTx/>
              <a:buSzTx/>
              <a:buFontTx/>
              <a:buNone/>
              <a:tabLst/>
              <a:defRPr/>
            </a:pPr>
            <a:r>
              <a:rPr lang="en-US" i="0" baseline="0" dirty="0">
                <a:solidFill>
                  <a:srgbClr val="2F5497"/>
                </a:solidFill>
                <a:effectLst/>
                <a:latin typeface="Helvetica" pitchFamily="2" charset="0"/>
              </a:rPr>
              <a:t>As a team, choose a desired organizational behavior (e.g., collaboration, innovation, data-driven decisions) [or you can assign a behavior to each team] and discuss the drivers and barriers that produce results.</a:t>
            </a:r>
          </a:p>
          <a:p>
            <a:pPr marL="0" marR="0" lvl="0" indent="0" algn="l" defTabSz="365760" rtl="0" eaLnBrk="1" fontAlgn="auto" latinLnBrk="0" hangingPunct="1">
              <a:lnSpc>
                <a:spcPct val="100000"/>
              </a:lnSpc>
              <a:spcBef>
                <a:spcPts val="0"/>
              </a:spcBef>
              <a:spcAft>
                <a:spcPts val="0"/>
              </a:spcAft>
              <a:buClrTx/>
              <a:buSzTx/>
              <a:buFontTx/>
              <a:buNone/>
              <a:tabLst/>
              <a:defRPr/>
            </a:pPr>
            <a:endParaRPr lang="en-US" i="0" baseline="0" dirty="0">
              <a:solidFill>
                <a:srgbClr val="2F5497"/>
              </a:solidFill>
              <a:effectLst/>
              <a:latin typeface="Helvetica" pitchFamily="2" charset="0"/>
            </a:endParaRPr>
          </a:p>
          <a:p>
            <a:pPr marL="0" marR="0" lvl="0" indent="0" algn="l" defTabSz="365760" rtl="0" eaLnBrk="1" fontAlgn="auto" latinLnBrk="0" hangingPunct="1">
              <a:lnSpc>
                <a:spcPct val="100000"/>
              </a:lnSpc>
              <a:spcBef>
                <a:spcPts val="0"/>
              </a:spcBef>
              <a:spcAft>
                <a:spcPts val="0"/>
              </a:spcAft>
              <a:buClrTx/>
              <a:buSzTx/>
              <a:buFontTx/>
              <a:buNone/>
              <a:tabLst/>
              <a:defRPr/>
            </a:pPr>
            <a:r>
              <a:rPr lang="en-US" i="0" baseline="0" dirty="0">
                <a:solidFill>
                  <a:srgbClr val="2F5497"/>
                </a:solidFill>
                <a:effectLst/>
                <a:latin typeface="Helvetica" pitchFamily="2" charset="0"/>
              </a:rPr>
              <a:t>Record all ideas contributed by the team and come to consensus about which two elements of structure from each list you believe have the most influence.</a:t>
            </a:r>
          </a:p>
          <a:p>
            <a:pPr marL="0" marR="0" lvl="0" indent="0" algn="l" defTabSz="365760" rtl="0" eaLnBrk="1" fontAlgn="auto" latinLnBrk="0" hangingPunct="1">
              <a:lnSpc>
                <a:spcPct val="100000"/>
              </a:lnSpc>
              <a:spcBef>
                <a:spcPts val="0"/>
              </a:spcBef>
              <a:spcAft>
                <a:spcPts val="0"/>
              </a:spcAft>
              <a:buClrTx/>
              <a:buSzTx/>
              <a:buFontTx/>
              <a:buNone/>
              <a:tabLst/>
              <a:defRPr/>
            </a:pPr>
            <a:endParaRPr lang="en-US" i="0" baseline="0" dirty="0">
              <a:solidFill>
                <a:srgbClr val="2F5497"/>
              </a:solidFill>
              <a:effectLst/>
              <a:latin typeface="Helvetica" pitchFamily="2" charset="0"/>
            </a:endParaRPr>
          </a:p>
          <a:p>
            <a:pPr marL="0" marR="0" lvl="0" indent="0" algn="l" defTabSz="365760" rtl="0" eaLnBrk="1" fontAlgn="auto" latinLnBrk="0" hangingPunct="1">
              <a:lnSpc>
                <a:spcPct val="100000"/>
              </a:lnSpc>
              <a:spcBef>
                <a:spcPts val="0"/>
              </a:spcBef>
              <a:spcAft>
                <a:spcPts val="0"/>
              </a:spcAft>
              <a:buClrTx/>
              <a:buSzTx/>
              <a:buFontTx/>
              <a:buNone/>
              <a:tabLst/>
              <a:defRPr/>
            </a:pPr>
            <a:r>
              <a:rPr lang="en-US" i="0" baseline="0" dirty="0">
                <a:solidFill>
                  <a:srgbClr val="2F5497"/>
                </a:solidFill>
                <a:effectLst/>
                <a:latin typeface="Helvetica" pitchFamily="2" charset="0"/>
              </a:rPr>
              <a:t>Let’s hear from each team. [Plan to have at least 5 minutes of group dialogue.]</a:t>
            </a:r>
          </a:p>
        </p:txBody>
      </p:sp>
      <p:sp>
        <p:nvSpPr>
          <p:cNvPr id="4" name="Slide Number Placeholder 3"/>
          <p:cNvSpPr>
            <a:spLocks noGrp="1"/>
          </p:cNvSpPr>
          <p:nvPr>
            <p:ph type="sldNum" sz="quarter" idx="5"/>
          </p:nvPr>
        </p:nvSpPr>
        <p:spPr/>
        <p:txBody>
          <a:bodyPr/>
          <a:lstStyle/>
          <a:p>
            <a:fld id="{655C1215-F8FE-8C4A-84DB-C3C0554FC9AF}" type="slidenum">
              <a:rPr lang="en-US" smtClean="0"/>
              <a:t>57</a:t>
            </a:fld>
            <a:endParaRPr lang="en-US"/>
          </a:p>
        </p:txBody>
      </p:sp>
    </p:spTree>
    <p:extLst>
      <p:ext uri="{BB962C8B-B14F-4D97-AF65-F5344CB8AC3E}">
        <p14:creationId xmlns:p14="http://schemas.microsoft.com/office/powerpoint/2010/main" val="28953580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If</a:t>
            </a:r>
            <a:r>
              <a:rPr lang="en-US" sz="1000" kern="1200" baseline="0" dirty="0">
                <a:solidFill>
                  <a:schemeClr val="tx1"/>
                </a:solidFill>
                <a:effectLst/>
                <a:latin typeface="+mn-lt"/>
                <a:ea typeface="+mn-ea"/>
                <a:cs typeface="+mn-cs"/>
              </a:rPr>
              <a:t> you can imagine this</a:t>
            </a:r>
            <a:r>
              <a:rPr lang="en-US" sz="1000" kern="1200" dirty="0">
                <a:solidFill>
                  <a:schemeClr val="tx1"/>
                </a:solidFill>
                <a:effectLst/>
                <a:latin typeface="+mn-lt"/>
                <a:ea typeface="+mn-ea"/>
                <a:cs typeface="+mn-cs"/>
              </a:rPr>
              <a:t> triangle as an iceberg, you could ask, where is the “water level” in our organization? In some organizations, [CLICK] people just see Events and spend all their time reacting to them. </a:t>
            </a:r>
          </a:p>
          <a:p>
            <a:r>
              <a:rPr lang="en-US" sz="1000" kern="1200" dirty="0">
                <a:solidFill>
                  <a:schemeClr val="tx1"/>
                </a:solidFill>
                <a:effectLst/>
                <a:latin typeface="+mn-lt"/>
                <a:ea typeface="+mn-ea"/>
                <a:cs typeface="+mn-cs"/>
              </a:rPr>
              <a:t>[CLICK]</a:t>
            </a:r>
          </a:p>
          <a:p>
            <a:r>
              <a:rPr lang="en-US" sz="1000" kern="1200" baseline="0" dirty="0">
                <a:solidFill>
                  <a:schemeClr val="tx1"/>
                </a:solidFill>
                <a:effectLst/>
                <a:latin typeface="+mn-lt"/>
                <a:ea typeface="+mn-ea"/>
                <a:cs typeface="+mn-cs"/>
              </a:rPr>
              <a:t>Most organizations act as they see trends over time, which enables people to anticipate change and adapt.</a:t>
            </a:r>
          </a:p>
          <a:p>
            <a:r>
              <a:rPr lang="en-US" sz="1000" kern="1200" baseline="0" dirty="0">
                <a:solidFill>
                  <a:schemeClr val="tx1"/>
                </a:solidFill>
                <a:effectLst/>
                <a:latin typeface="+mn-lt"/>
                <a:ea typeface="+mn-ea"/>
                <a:cs typeface="+mn-cs"/>
              </a:rPr>
              <a:t>[CLICK]</a:t>
            </a: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The</a:t>
            </a:r>
            <a:r>
              <a:rPr lang="en-US" sz="1000" kern="1200" baseline="0" dirty="0">
                <a:solidFill>
                  <a:schemeClr val="tx1"/>
                </a:solidFill>
                <a:effectLst/>
                <a:latin typeface="+mn-lt"/>
                <a:ea typeface="+mn-ea"/>
                <a:cs typeface="+mn-cs"/>
              </a:rPr>
              <a:t> greater leverage for achieving results is to work down at the more foundational, structural level. </a:t>
            </a:r>
          </a:p>
          <a:p>
            <a:r>
              <a:rPr lang="en-US" sz="1000" kern="1200" baseline="0" dirty="0">
                <a:solidFill>
                  <a:schemeClr val="tx1"/>
                </a:solidFill>
                <a:effectLst/>
                <a:latin typeface="+mn-lt"/>
                <a:ea typeface="+mn-ea"/>
                <a:cs typeface="+mn-cs"/>
              </a:rPr>
              <a:t>[CLICK] </a:t>
            </a:r>
          </a:p>
          <a:p>
            <a:r>
              <a:rPr lang="en-US" sz="1000" kern="1200" baseline="0" dirty="0">
                <a:solidFill>
                  <a:schemeClr val="tx1"/>
                </a:solidFill>
                <a:effectLst/>
                <a:latin typeface="+mn-lt"/>
                <a:ea typeface="+mn-ea"/>
                <a:cs typeface="+mn-cs"/>
              </a:rPr>
              <a:t>And to be able to transform the mental models that so powerfully influence behaviors, actions and decisions. </a:t>
            </a:r>
          </a:p>
          <a:p>
            <a:endParaRPr lang="en-US" sz="1000" kern="1200" baseline="0" dirty="0">
              <a:solidFill>
                <a:schemeClr val="tx1"/>
              </a:solidFill>
              <a:effectLst/>
              <a:latin typeface="+mn-lt"/>
              <a:ea typeface="+mn-ea"/>
              <a:cs typeface="+mn-cs"/>
            </a:endParaRPr>
          </a:p>
          <a:p>
            <a:r>
              <a:rPr lang="en-US" sz="1000" kern="1200" baseline="0" dirty="0">
                <a:solidFill>
                  <a:schemeClr val="tx1"/>
                </a:solidFill>
                <a:effectLst/>
                <a:latin typeface="+mn-lt"/>
                <a:ea typeface="+mn-ea"/>
                <a:cs typeface="+mn-cs"/>
              </a:rPr>
              <a:t>[CLICK]</a:t>
            </a:r>
          </a:p>
          <a:p>
            <a:r>
              <a:rPr lang="en-US" sz="1000" kern="1200" baseline="0" dirty="0">
                <a:solidFill>
                  <a:schemeClr val="tx1"/>
                </a:solidFill>
                <a:effectLst/>
                <a:latin typeface="+mn-lt"/>
                <a:ea typeface="+mn-ea"/>
                <a:cs typeface="+mn-cs"/>
              </a:rPr>
              <a:t>As we are able to uncover more of the iceberg, we gain increased leverage to achieve desired results.</a:t>
            </a:r>
          </a:p>
          <a:p>
            <a:endParaRPr lang="en-US" sz="1000" kern="1200" baseline="0" dirty="0">
              <a:solidFill>
                <a:schemeClr val="tx1"/>
              </a:solidFill>
              <a:effectLst/>
              <a:latin typeface="+mn-lt"/>
              <a:ea typeface="+mn-ea"/>
              <a:cs typeface="+mn-cs"/>
            </a:endParaRPr>
          </a:p>
          <a:p>
            <a:r>
              <a:rPr lang="en-US" sz="1000" kern="1200" baseline="0" dirty="0">
                <a:solidFill>
                  <a:schemeClr val="tx1"/>
                </a:solidFill>
                <a:effectLst/>
                <a:latin typeface="+mn-lt"/>
                <a:ea typeface="+mn-ea"/>
                <a:cs typeface="+mn-cs"/>
              </a:rPr>
              <a:t>In today’s program you have experimented with working in all </a:t>
            </a:r>
            <a:r>
              <a:rPr lang="en-US" dirty="0"/>
              <a:t>4 </a:t>
            </a:r>
            <a:r>
              <a:rPr lang="en-US" sz="1000" kern="1200" baseline="0" dirty="0">
                <a:solidFill>
                  <a:schemeClr val="tx1"/>
                </a:solidFill>
                <a:effectLst/>
                <a:latin typeface="+mn-lt"/>
                <a:ea typeface="+mn-ea"/>
                <a:cs typeface="+mn-cs"/>
              </a:rPr>
              <a:t>levels.</a:t>
            </a:r>
          </a:p>
        </p:txBody>
      </p:sp>
      <p:sp>
        <p:nvSpPr>
          <p:cNvPr id="4" name="Slide Number Placeholder 3"/>
          <p:cNvSpPr>
            <a:spLocks noGrp="1"/>
          </p:cNvSpPr>
          <p:nvPr>
            <p:ph type="sldNum" sz="quarter" idx="10"/>
          </p:nvPr>
        </p:nvSpPr>
        <p:spPr/>
        <p:txBody>
          <a:bodyPr/>
          <a:lstStyle/>
          <a:p>
            <a:fld id="{655C1215-F8FE-8C4A-84DB-C3C0554FC9AF}" type="slidenum">
              <a:rPr lang="en-US" smtClean="0"/>
              <a:t>58</a:t>
            </a:fld>
            <a:endParaRPr lang="en-US"/>
          </a:p>
        </p:txBody>
      </p:sp>
    </p:spTree>
    <p:extLst>
      <p:ext uri="{BB962C8B-B14F-4D97-AF65-F5344CB8AC3E}">
        <p14:creationId xmlns:p14="http://schemas.microsoft.com/office/powerpoint/2010/main" val="1458102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a:t>
            </a:r>
            <a:r>
              <a:rPr lang="en-US" baseline="0" dirty="0"/>
              <a:t> some way to close the program, and to indicate what follow-through the group can expect. You may ask participants to spend a minute before leaving and submit closing feedback, which will be compiled as a summary and distributed.]</a:t>
            </a:r>
          </a:p>
          <a:p>
            <a:endParaRPr lang="en-US" baseline="0" dirty="0"/>
          </a:p>
          <a:p>
            <a:r>
              <a:rPr lang="en-US" baseline="0" dirty="0"/>
              <a:t>Turn to the final page in your workbook and complete the reflection exercise.</a:t>
            </a:r>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59</a:t>
            </a:fld>
            <a:endParaRPr lang="en-US"/>
          </a:p>
        </p:txBody>
      </p:sp>
    </p:spTree>
    <p:extLst>
      <p:ext uri="{BB962C8B-B14F-4D97-AF65-F5344CB8AC3E}">
        <p14:creationId xmlns:p14="http://schemas.microsoft.com/office/powerpoint/2010/main" val="2367205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we spending time today </a:t>
            </a:r>
            <a:r>
              <a:rPr lang="en-US" baseline="0" dirty="0"/>
              <a:t>playing a game? </a:t>
            </a:r>
          </a:p>
          <a:p>
            <a:endParaRPr lang="en-US" baseline="0" dirty="0"/>
          </a:p>
          <a:p>
            <a:r>
              <a:rPr lang="en-US" baseline="0" dirty="0"/>
              <a:t>For one thing it’s fun. </a:t>
            </a:r>
          </a:p>
          <a:p>
            <a:r>
              <a:rPr lang="en-US" baseline="0" dirty="0"/>
              <a:t>It also provides us with a shared and memorable experience that we can refer back to. </a:t>
            </a:r>
          </a:p>
          <a:p>
            <a:r>
              <a:rPr lang="en-US" baseline="0" dirty="0"/>
              <a:t>Moreover, a simulation game </a:t>
            </a:r>
            <a:r>
              <a:rPr lang="en-US" b="0" baseline="0" dirty="0"/>
              <a:t>such as </a:t>
            </a:r>
            <a:r>
              <a:rPr lang="en-US" b="1" baseline="0" dirty="0"/>
              <a:t>Friday Night at the ER</a:t>
            </a:r>
            <a:r>
              <a:rPr lang="en-US" baseline="0" dirty="0"/>
              <a:t> is an “experiential learning” opportunity, and people learn well by experience.</a:t>
            </a:r>
          </a:p>
        </p:txBody>
      </p:sp>
      <p:sp>
        <p:nvSpPr>
          <p:cNvPr id="4" name="Slide Number Placeholder 3"/>
          <p:cNvSpPr>
            <a:spLocks noGrp="1"/>
          </p:cNvSpPr>
          <p:nvPr>
            <p:ph type="sldNum" sz="quarter" idx="10"/>
          </p:nvPr>
        </p:nvSpPr>
        <p:spPr/>
        <p:txBody>
          <a:bodyPr/>
          <a:lstStyle/>
          <a:p>
            <a:fld id="{655C1215-F8FE-8C4A-84DB-C3C0554FC9AF}" type="slidenum">
              <a:rPr lang="en-US" smtClean="0"/>
              <a:t>6</a:t>
            </a:fld>
            <a:endParaRPr lang="en-US"/>
          </a:p>
        </p:txBody>
      </p:sp>
    </p:spTree>
    <p:extLst>
      <p:ext uri="{BB962C8B-B14F-4D97-AF65-F5344CB8AC3E}">
        <p14:creationId xmlns:p14="http://schemas.microsoft.com/office/powerpoint/2010/main" val="2495916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Experiential</a:t>
            </a:r>
            <a:r>
              <a:rPr lang="en-US" baseline="0" dirty="0"/>
              <a:t> learning is ‘learning by doing.’</a:t>
            </a:r>
          </a:p>
          <a:p>
            <a:endParaRPr lang="en-US" baseline="0" dirty="0"/>
          </a:p>
          <a:p>
            <a:r>
              <a:rPr lang="en-US" baseline="0" dirty="0"/>
              <a:t>This is a classic learning-by-experience diagram. It’s a feedback loop, that starts with Mental Models.</a:t>
            </a:r>
          </a:p>
          <a:p>
            <a:pPr marL="171450" indent="-171450">
              <a:buFont typeface="Arial"/>
              <a:buChar char="•"/>
            </a:pPr>
            <a:r>
              <a:rPr lang="en-US" baseline="0" dirty="0"/>
              <a:t>We all hold in our minds </a:t>
            </a:r>
            <a:r>
              <a:rPr lang="en-US" b="1" baseline="0" dirty="0"/>
              <a:t>Mental Models</a:t>
            </a:r>
            <a:r>
              <a:rPr lang="en-US" b="0" baseline="0" dirty="0"/>
              <a:t> - i</a:t>
            </a:r>
            <a:r>
              <a:rPr lang="en-US" baseline="0" dirty="0"/>
              <a:t>deas and assumptions - that influence our </a:t>
            </a:r>
            <a:r>
              <a:rPr lang="en-US" b="1" baseline="0" dirty="0"/>
              <a:t>Decisions</a:t>
            </a:r>
            <a:r>
              <a:rPr lang="en-US" baseline="0" dirty="0"/>
              <a:t> about what to do and how to behave, and we implement our decisions by taking </a:t>
            </a:r>
            <a:r>
              <a:rPr lang="en-US" b="1" baseline="0" dirty="0"/>
              <a:t>Action</a:t>
            </a:r>
            <a:r>
              <a:rPr lang="en-US" b="0" baseline="0" dirty="0"/>
              <a:t>.</a:t>
            </a:r>
            <a:endParaRPr lang="en-US" baseline="0" dirty="0"/>
          </a:p>
          <a:p>
            <a:pPr marL="171450" indent="-171450">
              <a:buFont typeface="Arial"/>
              <a:buChar char="•"/>
            </a:pPr>
            <a:r>
              <a:rPr lang="en-US" baseline="0" dirty="0"/>
              <a:t>Then, </a:t>
            </a:r>
            <a:r>
              <a:rPr lang="en-US" u="sng" baseline="0" dirty="0"/>
              <a:t>if</a:t>
            </a:r>
            <a:r>
              <a:rPr lang="en-US" baseline="0" dirty="0"/>
              <a:t> we notice</a:t>
            </a:r>
            <a:r>
              <a:rPr lang="en-US" b="1" baseline="0" dirty="0"/>
              <a:t> Results</a:t>
            </a:r>
            <a:r>
              <a:rPr lang="en-US" baseline="0" dirty="0"/>
              <a:t> about </a:t>
            </a:r>
            <a:r>
              <a:rPr lang="en-US" b="0" baseline="0" dirty="0"/>
              <a:t>the consequences of our actions, then</a:t>
            </a:r>
            <a:r>
              <a:rPr lang="en-US" baseline="0" dirty="0"/>
              <a:t> we then have the opportunity to learn, to adjust or enhance our </a:t>
            </a:r>
            <a:r>
              <a:rPr lang="en-US" b="1" baseline="0" dirty="0"/>
              <a:t>Mental Models</a:t>
            </a:r>
            <a:r>
              <a:rPr lang="en-US" b="0" baseline="0" dirty="0"/>
              <a:t>…completing the feedback loop and enabling us to make better decisions that are more likely to produce intended results.</a:t>
            </a:r>
            <a:endParaRPr lang="en-US" baseline="0" dirty="0"/>
          </a:p>
          <a:p>
            <a:endParaRPr lang="en-US" baseline="0" dirty="0"/>
          </a:p>
          <a:p>
            <a:r>
              <a:rPr lang="en-US" baseline="0" dirty="0"/>
              <a:t>This learning loop works best when we can iterate around the loop quickly – seeing the results of our actions and getting the chance to try again. It’s learning by experience. We touch a hot stove, we get quick results with a simple cause-effect connection, and we just need to go around once to effectively learn. A child learning to walk goes around this loop many times to master more complex dynamics. </a:t>
            </a:r>
          </a:p>
          <a:p>
            <a:pPr marL="0" indent="0">
              <a:buFont typeface="Arial"/>
              <a:buNone/>
            </a:pPr>
            <a:endParaRPr lang="en-US" baseline="0" dirty="0"/>
          </a:p>
          <a:p>
            <a:pPr marL="0" indent="0">
              <a:buFont typeface="Arial"/>
              <a:buNone/>
            </a:pPr>
            <a:r>
              <a:rPr lang="en-US" baseline="0" dirty="0"/>
              <a:t>Why is it difficult to learn in our work environment? We work within complex, dynamic systems, where there are often delays [CLICK] between the time we make a decisions and the time we complete actions.</a:t>
            </a:r>
          </a:p>
          <a:p>
            <a:pPr marL="0" indent="0">
              <a:buFont typeface="Arial"/>
              <a:buNone/>
            </a:pPr>
            <a:r>
              <a:rPr lang="en-US" baseline="0" dirty="0"/>
              <a:t>Or [CLICK] between the time we act to implement a new initiative and the time we gather data to see its consequences….if we </a:t>
            </a:r>
            <a:r>
              <a:rPr lang="en-US" u="sng" baseline="0" dirty="0"/>
              <a:t>ever</a:t>
            </a:r>
            <a:r>
              <a:rPr lang="en-US" baseline="0" dirty="0"/>
              <a:t> get data to learn whether our action produced the intended result. </a:t>
            </a:r>
          </a:p>
          <a:p>
            <a:pPr marL="0" indent="0">
              <a:buFont typeface="Arial"/>
              <a:buNone/>
            </a:pPr>
            <a:endParaRPr lang="en-US" baseline="0" dirty="0"/>
          </a:p>
          <a:p>
            <a:pPr marL="0" indent="0">
              <a:buFont typeface="Arial"/>
              <a:buNone/>
            </a:pPr>
            <a:r>
              <a:rPr lang="en-US" baseline="0" dirty="0"/>
              <a:t>This is where [CLICK] </a:t>
            </a:r>
            <a:r>
              <a:rPr lang="en-US" b="1" baseline="0" dirty="0"/>
              <a:t>Simulation</a:t>
            </a:r>
            <a:r>
              <a:rPr lang="en-US" baseline="0" dirty="0"/>
              <a:t> adds value. If we can simulate key attributes of the processes we manage, we can </a:t>
            </a:r>
            <a:r>
              <a:rPr lang="en-US" u="sng" baseline="0" dirty="0"/>
              <a:t>bypass</a:t>
            </a:r>
            <a:r>
              <a:rPr lang="en-US" baseline="0" dirty="0"/>
              <a:t> the time delays and conditions that obscure our ability to see results. </a:t>
            </a:r>
          </a:p>
          <a:p>
            <a:pPr marL="0" indent="0">
              <a:buFont typeface="Arial"/>
              <a:buNone/>
            </a:pPr>
            <a:r>
              <a:rPr lang="en-US" baseline="0" dirty="0"/>
              <a:t>In a simulation, we can compress time and space, so we can see the consequences of our actions.</a:t>
            </a:r>
          </a:p>
          <a:p>
            <a:pPr marL="0" indent="0">
              <a:buFont typeface="Arial"/>
              <a:buNone/>
            </a:pPr>
            <a:r>
              <a:rPr lang="en-US" baseline="0" dirty="0"/>
              <a:t>We can </a:t>
            </a:r>
            <a:r>
              <a:rPr lang="en-US" u="none" baseline="0" dirty="0"/>
              <a:t>complete</a:t>
            </a:r>
            <a:r>
              <a:rPr lang="en-US" baseline="0" dirty="0"/>
              <a:t> the learning loop, and we can iterate around the loop many times, to effectively learn by experience.</a:t>
            </a:r>
          </a:p>
          <a:p>
            <a:pPr marL="0" indent="0">
              <a:buFont typeface="Arial"/>
              <a:buNone/>
            </a:pPr>
            <a:endParaRPr lang="en-US" baseline="0" dirty="0"/>
          </a:p>
        </p:txBody>
      </p:sp>
      <p:sp>
        <p:nvSpPr>
          <p:cNvPr id="4" name="Slide Number Placeholder 3"/>
          <p:cNvSpPr>
            <a:spLocks noGrp="1"/>
          </p:cNvSpPr>
          <p:nvPr>
            <p:ph type="sldNum" sz="quarter" idx="10"/>
          </p:nvPr>
        </p:nvSpPr>
        <p:spPr/>
        <p:txBody>
          <a:bodyPr/>
          <a:lstStyle/>
          <a:p>
            <a:fld id="{655C1215-F8FE-8C4A-84DB-C3C0554FC9AF}" type="slidenum">
              <a:rPr lang="en-US" smtClean="0"/>
              <a:t>7</a:t>
            </a:fld>
            <a:endParaRPr lang="en-US"/>
          </a:p>
        </p:txBody>
      </p:sp>
    </p:spTree>
    <p:extLst>
      <p:ext uri="{BB962C8B-B14F-4D97-AF65-F5344CB8AC3E}">
        <p14:creationId xmlns:p14="http://schemas.microsoft.com/office/powerpoint/2010/main" val="2503637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l</a:t>
            </a:r>
            <a:r>
              <a:rPr lang="en-US" dirty="0"/>
              <a:t>et’s get right into the game play.</a:t>
            </a:r>
          </a:p>
          <a:p>
            <a:endParaRPr lang="en-US" dirty="0"/>
          </a:p>
          <a:p>
            <a:r>
              <a:rPr lang="en-US" dirty="0"/>
              <a:t>You will each play the role… [present</a:t>
            </a:r>
            <a:r>
              <a:rPr lang="en-US" baseline="0" dirty="0"/>
              <a:t> player instructions as shown in the </a:t>
            </a:r>
            <a:r>
              <a:rPr lang="en-US" b="1" baseline="0" dirty="0"/>
              <a:t>Guide</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655C1215-F8FE-8C4A-84DB-C3C0554FC9AF}" type="slidenum">
              <a:rPr lang="en-US" smtClean="0"/>
              <a:t>8</a:t>
            </a:fld>
            <a:endParaRPr lang="en-US"/>
          </a:p>
        </p:txBody>
      </p:sp>
    </p:spTree>
    <p:extLst>
      <p:ext uri="{BB962C8B-B14F-4D97-AF65-F5344CB8AC3E}">
        <p14:creationId xmlns:p14="http://schemas.microsoft.com/office/powerpoint/2010/main" val="4268269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63186"/>
            <a:ext cx="7315200" cy="3086100"/>
          </a:xfrm>
        </p:spPr>
        <p:txBody>
          <a:bodyPr/>
          <a:lstStyle/>
          <a:p>
            <a:pPr marL="0" marR="0" lvl="0" indent="0" algn="l" defTabSz="365760" rtl="0" eaLnBrk="1" fontAlgn="auto" latinLnBrk="0" hangingPunct="1">
              <a:lnSpc>
                <a:spcPct val="100000"/>
              </a:lnSpc>
              <a:spcBef>
                <a:spcPts val="0"/>
              </a:spcBef>
              <a:spcAft>
                <a:spcPts val="0"/>
              </a:spcAft>
              <a:buClrTx/>
              <a:buSzTx/>
              <a:buFontTx/>
              <a:buNone/>
              <a:tabLst/>
              <a:defRPr/>
            </a:pPr>
            <a:r>
              <a:rPr lang="en-US" baseline="0" dirty="0"/>
              <a:t>[These 3 slides — from ”Hello Department Mangers” to “Learning Your New Job” — are designed to be paired with the 19-minute video instructions for the game play, which can be found in the Downloads section of the </a:t>
            </a:r>
            <a:r>
              <a:rPr lang="en-US" b="1" baseline="0" dirty="0"/>
              <a:t>Support Center </a:t>
            </a:r>
            <a:r>
              <a:rPr lang="en-US" baseline="0" dirty="0"/>
              <a:t>(https://</a:t>
            </a:r>
            <a:r>
              <a:rPr lang="en-US" baseline="0" dirty="0" err="1"/>
              <a:t>support.fridaynightattheer.com</a:t>
            </a:r>
            <a:r>
              <a:rPr lang="en-US" baseline="0" dirty="0"/>
              <a:t>). Alternatively, you may deliver the instructions orally, from memory or by reading the script starting on page 14 in the </a:t>
            </a:r>
            <a:r>
              <a:rPr lang="en-US" b="1" baseline="0" dirty="0"/>
              <a:t>Guide for Facilitators</a:t>
            </a:r>
            <a:r>
              <a:rPr lang="en-US" b="0" baseline="0" dirty="0"/>
              <a:t>. In this case, skip the notes below and the next two slides.]</a:t>
            </a:r>
            <a:endParaRPr lang="en-US" baseline="0" dirty="0"/>
          </a:p>
          <a:p>
            <a:pPr marL="0" marR="0" lvl="0" indent="0" algn="l" defTabSz="365760" rtl="0" eaLnBrk="1" fontAlgn="auto" latinLnBrk="0" hangingPunct="1">
              <a:lnSpc>
                <a:spcPct val="100000"/>
              </a:lnSpc>
              <a:spcBef>
                <a:spcPts val="0"/>
              </a:spcBef>
              <a:spcAft>
                <a:spcPts val="0"/>
              </a:spcAft>
              <a:buClrTx/>
              <a:buSzTx/>
              <a:buFontTx/>
              <a:buNone/>
              <a:tabLst/>
              <a:defRPr/>
            </a:pPr>
            <a:endParaRPr lang="en-US" i="0" dirty="0">
              <a:solidFill>
                <a:srgbClr val="2F5497"/>
              </a:solidFill>
              <a:effectLst/>
              <a:latin typeface="Helvetica" pitchFamily="2" charset="0"/>
            </a:endParaRPr>
          </a:p>
          <a:p>
            <a:r>
              <a:rPr lang="en-US" i="0" dirty="0">
                <a:solidFill>
                  <a:srgbClr val="2F5497"/>
                </a:solidFill>
                <a:effectLst/>
                <a:latin typeface="Helvetica" pitchFamily="2" charset="0"/>
              </a:rPr>
              <a:t>Today, you will each play the role of a department manager in a community hospital…</a:t>
            </a:r>
          </a:p>
          <a:p>
            <a:endParaRPr lang="en-US" i="0" dirty="0">
              <a:solidFill>
                <a:srgbClr val="2F5497"/>
              </a:solidFill>
              <a:effectLst/>
              <a:latin typeface="Helvetica" pitchFamily="2" charset="0"/>
            </a:endParaRPr>
          </a:p>
          <a:p>
            <a:r>
              <a:rPr lang="en-US" i="0" dirty="0">
                <a:solidFill>
                  <a:srgbClr val="2F5497"/>
                </a:solidFill>
                <a:effectLst/>
                <a:latin typeface="Helvetica" pitchFamily="2" charset="0"/>
              </a:rPr>
              <a:t>[If you want to level the playing field among participants, you could say something like “So, leave your regular job title at the door this morning, and try to engage in this experience as a hospital department manager.”]</a:t>
            </a:r>
          </a:p>
          <a:p>
            <a:endParaRPr lang="en-US" i="0" dirty="0">
              <a:solidFill>
                <a:srgbClr val="2F5497"/>
              </a:solidFill>
              <a:effectLst/>
              <a:latin typeface="Helvetica" pitchFamily="2" charset="0"/>
            </a:endParaRPr>
          </a:p>
          <a:p>
            <a:r>
              <a:rPr lang="en-US" i="0" dirty="0">
                <a:solidFill>
                  <a:srgbClr val="2F5497"/>
                </a:solidFill>
                <a:effectLst/>
                <a:latin typeface="Helvetica" pitchFamily="2" charset="0"/>
              </a:rPr>
              <a:t>...In a couple of minutes, I will share a video that will give you all the information you need to play the game and then you’ll proceed to play on your own for about an hour. Then, after the gameplay and scoring, we will take a short break; then we’ll be back together as a group to talk about the experience. </a:t>
            </a:r>
          </a:p>
          <a:p>
            <a:endParaRPr lang="en-US" i="0" dirty="0">
              <a:solidFill>
                <a:srgbClr val="2F5497"/>
              </a:solidFill>
              <a:effectLst/>
              <a:latin typeface="Helvetica" pitchFamily="2" charset="0"/>
            </a:endParaRPr>
          </a:p>
          <a:p>
            <a:r>
              <a:rPr lang="en-US" i="0" dirty="0">
                <a:solidFill>
                  <a:srgbClr val="2F5497"/>
                </a:solidFill>
                <a:effectLst/>
                <a:latin typeface="Helvetica" pitchFamily="2" charset="0"/>
              </a:rPr>
              <a:t>But before we get to any of that, your hospitals will need names… [Proceed to next slide]</a:t>
            </a:r>
          </a:p>
        </p:txBody>
      </p:sp>
    </p:spTree>
    <p:extLst>
      <p:ext uri="{BB962C8B-B14F-4D97-AF65-F5344CB8AC3E}">
        <p14:creationId xmlns:p14="http://schemas.microsoft.com/office/powerpoint/2010/main" val="4133627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278256"/>
            <a:ext cx="6217920" cy="882015"/>
          </a:xfrm>
        </p:spPr>
        <p:txBody>
          <a:bodyPr/>
          <a:lstStyle/>
          <a:p>
            <a:r>
              <a:rPr lang="en-US"/>
              <a:t>Click to edit Master title style</a:t>
            </a:r>
          </a:p>
        </p:txBody>
      </p:sp>
      <p:sp>
        <p:nvSpPr>
          <p:cNvPr id="3" name="Subtitle 2"/>
          <p:cNvSpPr>
            <a:spLocks noGrp="1"/>
          </p:cNvSpPr>
          <p:nvPr>
            <p:ph type="subTitle" idx="1"/>
          </p:nvPr>
        </p:nvSpPr>
        <p:spPr>
          <a:xfrm>
            <a:off x="1097280" y="2331720"/>
            <a:ext cx="5120640" cy="1051560"/>
          </a:xfrm>
        </p:spPr>
        <p:txBody>
          <a:bodyPr/>
          <a:lstStyle>
            <a:lvl1pPr marL="0" indent="0" algn="ctr">
              <a:buNone/>
              <a:defRPr>
                <a:solidFill>
                  <a:schemeClr val="tx1">
                    <a:tint val="75000"/>
                  </a:schemeClr>
                </a:solidFill>
              </a:defRPr>
            </a:lvl1pPr>
            <a:lvl2pPr marL="365760" indent="0" algn="ctr">
              <a:buNone/>
              <a:defRPr>
                <a:solidFill>
                  <a:schemeClr val="tx1">
                    <a:tint val="75000"/>
                  </a:schemeClr>
                </a:solidFill>
              </a:defRPr>
            </a:lvl2pPr>
            <a:lvl3pPr marL="731520" indent="0" algn="ctr">
              <a:buNone/>
              <a:defRPr>
                <a:solidFill>
                  <a:schemeClr val="tx1">
                    <a:tint val="75000"/>
                  </a:schemeClr>
                </a:solidFill>
              </a:defRPr>
            </a:lvl3pPr>
            <a:lvl4pPr marL="1097280" indent="0" algn="ctr">
              <a:buNone/>
              <a:defRPr>
                <a:solidFill>
                  <a:schemeClr val="tx1">
                    <a:tint val="75000"/>
                  </a:schemeClr>
                </a:solidFill>
              </a:defRPr>
            </a:lvl4pPr>
            <a:lvl5pPr marL="1463040" indent="0" algn="ctr">
              <a:buNone/>
              <a:defRPr>
                <a:solidFill>
                  <a:schemeClr val="tx1">
                    <a:tint val="75000"/>
                  </a:schemeClr>
                </a:solidFill>
              </a:defRPr>
            </a:lvl5pPr>
            <a:lvl6pPr marL="1828800" indent="0" algn="ctr">
              <a:buNone/>
              <a:defRPr>
                <a:solidFill>
                  <a:schemeClr val="tx1">
                    <a:tint val="75000"/>
                  </a:schemeClr>
                </a:solidFill>
              </a:defRPr>
            </a:lvl6pPr>
            <a:lvl7pPr marL="2194560" indent="0" algn="ctr">
              <a:buNone/>
              <a:defRPr>
                <a:solidFill>
                  <a:schemeClr val="tx1">
                    <a:tint val="75000"/>
                  </a:schemeClr>
                </a:solidFill>
              </a:defRPr>
            </a:lvl7pPr>
            <a:lvl8pPr marL="2560320" indent="0" algn="ctr">
              <a:buNone/>
              <a:defRPr>
                <a:solidFill>
                  <a:schemeClr val="tx1">
                    <a:tint val="75000"/>
                  </a:schemeClr>
                </a:solidFill>
              </a:defRPr>
            </a:lvl8pPr>
            <a:lvl9pPr marL="29260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65760" y="3813811"/>
            <a:ext cx="1706880" cy="219075"/>
          </a:xfrm>
          <a:prstGeom prst="rect">
            <a:avLst/>
          </a:prstGeom>
        </p:spPr>
        <p:txBody>
          <a:bodyPr lIns="73152" tIns="36576" rIns="73152" bIns="36576"/>
          <a:lstStyle/>
          <a:p>
            <a:fld id="{10FC5D07-3D7A-E948-851F-F98D779166B8}" type="datetimeFigureOut">
              <a:rPr lang="en-US" smtClean="0"/>
              <a:t>11/7/23</a:t>
            </a:fld>
            <a:endParaRPr lang="en-US"/>
          </a:p>
        </p:txBody>
      </p:sp>
      <p:sp>
        <p:nvSpPr>
          <p:cNvPr id="5" name="Footer Placeholder 4"/>
          <p:cNvSpPr>
            <a:spLocks noGrp="1"/>
          </p:cNvSpPr>
          <p:nvPr>
            <p:ph type="ftr" sz="quarter" idx="11"/>
          </p:nvPr>
        </p:nvSpPr>
        <p:spPr>
          <a:xfrm>
            <a:off x="2499360" y="3813811"/>
            <a:ext cx="2316480" cy="219075"/>
          </a:xfrm>
          <a:prstGeom prst="rect">
            <a:avLst/>
          </a:prstGeom>
        </p:spPr>
        <p:txBody>
          <a:bodyPr lIns="73152" tIns="36576" rIns="73152" bIns="36576"/>
          <a:lstStyle/>
          <a:p>
            <a:endParaRPr lang="en-US"/>
          </a:p>
        </p:txBody>
      </p:sp>
      <p:sp>
        <p:nvSpPr>
          <p:cNvPr id="6" name="Slide Number Placeholder 5"/>
          <p:cNvSpPr>
            <a:spLocks noGrp="1"/>
          </p:cNvSpPr>
          <p:nvPr>
            <p:ph type="sldNum" sz="quarter" idx="12"/>
          </p:nvPr>
        </p:nvSpPr>
        <p:spPr>
          <a:xfrm>
            <a:off x="5242560" y="3813811"/>
            <a:ext cx="1706880" cy="219075"/>
          </a:xfrm>
          <a:prstGeom prst="rect">
            <a:avLst/>
          </a:prstGeom>
        </p:spPr>
        <p:txBody>
          <a:bodyPr lIns="73152" tIns="36576" rIns="73152" bIns="36576"/>
          <a:lstStyle/>
          <a:p>
            <a:fld id="{D7BBDF3B-F514-8F4D-9B86-2BB91AAB362B}"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163830"/>
            <a:ext cx="2406650" cy="697230"/>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2860040" y="163831"/>
            <a:ext cx="4089400" cy="3511868"/>
          </a:xfrm>
        </p:spPr>
        <p:txBody>
          <a:bodyPr/>
          <a:lstStyle>
            <a:lvl1pPr>
              <a:defRPr sz="26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861061"/>
            <a:ext cx="2406650" cy="2814638"/>
          </a:xfrm>
        </p:spPr>
        <p:txBody>
          <a:bodyPr/>
          <a:lstStyle>
            <a:lvl1pPr marL="0" indent="0">
              <a:buNone/>
              <a:defRPr sz="1100"/>
            </a:lvl1pPr>
            <a:lvl2pPr marL="365760" indent="0">
              <a:buNone/>
              <a:defRPr sz="1000"/>
            </a:lvl2pPr>
            <a:lvl3pPr marL="731520" indent="0">
              <a:buNone/>
              <a:defRPr sz="800"/>
            </a:lvl3pPr>
            <a:lvl4pPr marL="1097280" indent="0">
              <a:buNone/>
              <a:defRPr sz="700"/>
            </a:lvl4pPr>
            <a:lvl5pPr marL="1463040" indent="0">
              <a:buNone/>
              <a:defRPr sz="700"/>
            </a:lvl5pPr>
            <a:lvl6pPr marL="1828800" indent="0">
              <a:buNone/>
              <a:defRPr sz="700"/>
            </a:lvl6pPr>
            <a:lvl7pPr marL="2194560" indent="0">
              <a:buNone/>
              <a:defRPr sz="700"/>
            </a:lvl7pPr>
            <a:lvl8pPr marL="2560320" indent="0">
              <a:buNone/>
              <a:defRPr sz="700"/>
            </a:lvl8pPr>
            <a:lvl9pPr marL="2926080" indent="0">
              <a:buNone/>
              <a:defRPr sz="700"/>
            </a:lvl9pPr>
          </a:lstStyle>
          <a:p>
            <a:pPr lvl="0"/>
            <a:r>
              <a:rPr lang="en-US"/>
              <a:t>Click to edit Master text styles</a:t>
            </a:r>
          </a:p>
        </p:txBody>
      </p:sp>
      <p:sp>
        <p:nvSpPr>
          <p:cNvPr id="5" name="Date Placeholder 4"/>
          <p:cNvSpPr>
            <a:spLocks noGrp="1"/>
          </p:cNvSpPr>
          <p:nvPr>
            <p:ph type="dt" sz="half" idx="10"/>
          </p:nvPr>
        </p:nvSpPr>
        <p:spPr>
          <a:xfrm>
            <a:off x="365760" y="3813811"/>
            <a:ext cx="1706880" cy="219075"/>
          </a:xfrm>
          <a:prstGeom prst="rect">
            <a:avLst/>
          </a:prstGeom>
        </p:spPr>
        <p:txBody>
          <a:bodyPr lIns="73152" tIns="36576" rIns="73152" bIns="36576"/>
          <a:lstStyle/>
          <a:p>
            <a:fld id="{10FC5D07-3D7A-E948-851F-F98D779166B8}" type="datetimeFigureOut">
              <a:rPr lang="en-US" smtClean="0"/>
              <a:t>11/7/23</a:t>
            </a:fld>
            <a:endParaRPr lang="en-US"/>
          </a:p>
        </p:txBody>
      </p:sp>
      <p:sp>
        <p:nvSpPr>
          <p:cNvPr id="6" name="Footer Placeholder 5"/>
          <p:cNvSpPr>
            <a:spLocks noGrp="1"/>
          </p:cNvSpPr>
          <p:nvPr>
            <p:ph type="ftr" sz="quarter" idx="11"/>
          </p:nvPr>
        </p:nvSpPr>
        <p:spPr>
          <a:xfrm>
            <a:off x="2499360" y="3813811"/>
            <a:ext cx="2316480" cy="219075"/>
          </a:xfrm>
          <a:prstGeom prst="rect">
            <a:avLst/>
          </a:prstGeom>
        </p:spPr>
        <p:txBody>
          <a:bodyPr lIns="73152" tIns="36576" rIns="73152" bIns="36576"/>
          <a:lstStyle/>
          <a:p>
            <a:endParaRPr lang="en-US"/>
          </a:p>
        </p:txBody>
      </p:sp>
      <p:sp>
        <p:nvSpPr>
          <p:cNvPr id="7" name="Slide Number Placeholder 6"/>
          <p:cNvSpPr>
            <a:spLocks noGrp="1"/>
          </p:cNvSpPr>
          <p:nvPr>
            <p:ph type="sldNum" sz="quarter" idx="12"/>
          </p:nvPr>
        </p:nvSpPr>
        <p:spPr>
          <a:xfrm>
            <a:off x="5242560" y="3813811"/>
            <a:ext cx="1706880" cy="219075"/>
          </a:xfrm>
          <a:prstGeom prst="rect">
            <a:avLst/>
          </a:prstGeom>
        </p:spPr>
        <p:txBody>
          <a:bodyPr lIns="73152" tIns="36576" rIns="73152" bIns="36576"/>
          <a:lstStyle/>
          <a:p>
            <a:fld id="{984B8168-9AB0-7544-B2FA-E6EE26F433B6}"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2880360"/>
            <a:ext cx="4389120" cy="340043"/>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433830" y="367665"/>
            <a:ext cx="4389120" cy="2468880"/>
          </a:xfrm>
        </p:spPr>
        <p:txBody>
          <a:bodyPr/>
          <a:lstStyle>
            <a:lvl1pPr marL="0" indent="0">
              <a:buNone/>
              <a:defRPr sz="2600"/>
            </a:lvl1pPr>
            <a:lvl2pPr marL="365760" indent="0">
              <a:buNone/>
              <a:defRPr sz="2200"/>
            </a:lvl2pPr>
            <a:lvl3pPr marL="731520" indent="0">
              <a:buNone/>
              <a:defRPr sz="190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Drag picture to placeholder or click icon to add</a:t>
            </a:r>
          </a:p>
        </p:txBody>
      </p:sp>
      <p:sp>
        <p:nvSpPr>
          <p:cNvPr id="4" name="Text Placeholder 3"/>
          <p:cNvSpPr>
            <a:spLocks noGrp="1"/>
          </p:cNvSpPr>
          <p:nvPr>
            <p:ph type="body" sz="half" idx="2"/>
          </p:nvPr>
        </p:nvSpPr>
        <p:spPr>
          <a:xfrm>
            <a:off x="1433830" y="3220403"/>
            <a:ext cx="4389120" cy="482918"/>
          </a:xfrm>
        </p:spPr>
        <p:txBody>
          <a:bodyPr/>
          <a:lstStyle>
            <a:lvl1pPr marL="0" indent="0">
              <a:buNone/>
              <a:defRPr sz="1100"/>
            </a:lvl1pPr>
            <a:lvl2pPr marL="365760" indent="0">
              <a:buNone/>
              <a:defRPr sz="1000"/>
            </a:lvl2pPr>
            <a:lvl3pPr marL="731520" indent="0">
              <a:buNone/>
              <a:defRPr sz="800"/>
            </a:lvl3pPr>
            <a:lvl4pPr marL="1097280" indent="0">
              <a:buNone/>
              <a:defRPr sz="700"/>
            </a:lvl4pPr>
            <a:lvl5pPr marL="1463040" indent="0">
              <a:buNone/>
              <a:defRPr sz="700"/>
            </a:lvl5pPr>
            <a:lvl6pPr marL="1828800" indent="0">
              <a:buNone/>
              <a:defRPr sz="700"/>
            </a:lvl6pPr>
            <a:lvl7pPr marL="2194560" indent="0">
              <a:buNone/>
              <a:defRPr sz="700"/>
            </a:lvl7pPr>
            <a:lvl8pPr marL="2560320" indent="0">
              <a:buNone/>
              <a:defRPr sz="700"/>
            </a:lvl8pPr>
            <a:lvl9pPr marL="2926080" indent="0">
              <a:buNone/>
              <a:defRPr sz="700"/>
            </a:lvl9pPr>
          </a:lstStyle>
          <a:p>
            <a:pPr lvl="0"/>
            <a:r>
              <a:rPr lang="en-US"/>
              <a:t>Click to edit Master text styles</a:t>
            </a:r>
          </a:p>
        </p:txBody>
      </p:sp>
      <p:sp>
        <p:nvSpPr>
          <p:cNvPr id="5" name="Date Placeholder 4"/>
          <p:cNvSpPr>
            <a:spLocks noGrp="1"/>
          </p:cNvSpPr>
          <p:nvPr>
            <p:ph type="dt" sz="half" idx="10"/>
          </p:nvPr>
        </p:nvSpPr>
        <p:spPr>
          <a:xfrm>
            <a:off x="365760" y="3813811"/>
            <a:ext cx="1706880" cy="219075"/>
          </a:xfrm>
          <a:prstGeom prst="rect">
            <a:avLst/>
          </a:prstGeom>
        </p:spPr>
        <p:txBody>
          <a:bodyPr lIns="73152" tIns="36576" rIns="73152" bIns="36576"/>
          <a:lstStyle/>
          <a:p>
            <a:fld id="{10FC5D07-3D7A-E948-851F-F98D779166B8}" type="datetimeFigureOut">
              <a:rPr lang="en-US" smtClean="0"/>
              <a:t>11/7/23</a:t>
            </a:fld>
            <a:endParaRPr lang="en-US"/>
          </a:p>
        </p:txBody>
      </p:sp>
      <p:sp>
        <p:nvSpPr>
          <p:cNvPr id="6" name="Footer Placeholder 5"/>
          <p:cNvSpPr>
            <a:spLocks noGrp="1"/>
          </p:cNvSpPr>
          <p:nvPr>
            <p:ph type="ftr" sz="quarter" idx="11"/>
          </p:nvPr>
        </p:nvSpPr>
        <p:spPr>
          <a:xfrm>
            <a:off x="2499360" y="3813811"/>
            <a:ext cx="2316480" cy="219075"/>
          </a:xfrm>
          <a:prstGeom prst="rect">
            <a:avLst/>
          </a:prstGeom>
        </p:spPr>
        <p:txBody>
          <a:bodyPr lIns="73152" tIns="36576" rIns="73152" bIns="36576"/>
          <a:lstStyle/>
          <a:p>
            <a:endParaRPr lang="en-US"/>
          </a:p>
        </p:txBody>
      </p:sp>
      <p:sp>
        <p:nvSpPr>
          <p:cNvPr id="7" name="Slide Number Placeholder 6"/>
          <p:cNvSpPr>
            <a:spLocks noGrp="1"/>
          </p:cNvSpPr>
          <p:nvPr>
            <p:ph type="sldNum" sz="quarter" idx="12"/>
          </p:nvPr>
        </p:nvSpPr>
        <p:spPr>
          <a:xfrm>
            <a:off x="5242560" y="3813811"/>
            <a:ext cx="1706880" cy="219075"/>
          </a:xfrm>
          <a:prstGeom prst="rect">
            <a:avLst/>
          </a:prstGeom>
        </p:spPr>
        <p:txBody>
          <a:bodyPr lIns="73152" tIns="36576" rIns="73152" bIns="36576"/>
          <a:lstStyle/>
          <a:p>
            <a:fld id="{2210B9F8-C13C-5A4A-B091-3D47C31310BD}"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65760" y="3813811"/>
            <a:ext cx="1706880" cy="219075"/>
          </a:xfrm>
          <a:prstGeom prst="rect">
            <a:avLst/>
          </a:prstGeom>
        </p:spPr>
        <p:txBody>
          <a:bodyPr lIns="73152" tIns="36576" rIns="73152" bIns="36576"/>
          <a:lstStyle/>
          <a:p>
            <a:fld id="{10FC5D07-3D7A-E948-851F-F98D779166B8}" type="datetimeFigureOut">
              <a:rPr lang="en-US" smtClean="0"/>
              <a:t>11/7/23</a:t>
            </a:fld>
            <a:endParaRPr lang="en-US"/>
          </a:p>
        </p:txBody>
      </p:sp>
      <p:sp>
        <p:nvSpPr>
          <p:cNvPr id="5" name="Footer Placeholder 4"/>
          <p:cNvSpPr>
            <a:spLocks noGrp="1"/>
          </p:cNvSpPr>
          <p:nvPr>
            <p:ph type="ftr" sz="quarter" idx="11"/>
          </p:nvPr>
        </p:nvSpPr>
        <p:spPr>
          <a:xfrm>
            <a:off x="2499360" y="3813811"/>
            <a:ext cx="2316480" cy="219075"/>
          </a:xfrm>
          <a:prstGeom prst="rect">
            <a:avLst/>
          </a:prstGeom>
        </p:spPr>
        <p:txBody>
          <a:bodyPr lIns="73152" tIns="36576" rIns="73152" bIns="36576"/>
          <a:lstStyle/>
          <a:p>
            <a:endParaRPr lang="en-US"/>
          </a:p>
        </p:txBody>
      </p:sp>
      <p:sp>
        <p:nvSpPr>
          <p:cNvPr id="6" name="Slide Number Placeholder 5"/>
          <p:cNvSpPr>
            <a:spLocks noGrp="1"/>
          </p:cNvSpPr>
          <p:nvPr>
            <p:ph type="sldNum" sz="quarter" idx="12"/>
          </p:nvPr>
        </p:nvSpPr>
        <p:spPr>
          <a:xfrm>
            <a:off x="5242560" y="3813811"/>
            <a:ext cx="1706880" cy="219075"/>
          </a:xfrm>
          <a:prstGeom prst="rect">
            <a:avLst/>
          </a:prstGeom>
        </p:spPr>
        <p:txBody>
          <a:bodyPr lIns="73152" tIns="36576" rIns="73152" bIns="36576"/>
          <a:lstStyle/>
          <a:p>
            <a:fld id="{1D57A584-0FBF-E24C-9114-DA26D0AA3FBF}"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164783"/>
            <a:ext cx="1645920" cy="35109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164783"/>
            <a:ext cx="4815840" cy="35109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65760" y="3813811"/>
            <a:ext cx="1706880" cy="219075"/>
          </a:xfrm>
          <a:prstGeom prst="rect">
            <a:avLst/>
          </a:prstGeom>
        </p:spPr>
        <p:txBody>
          <a:bodyPr lIns="73152" tIns="36576" rIns="73152" bIns="36576"/>
          <a:lstStyle/>
          <a:p>
            <a:fld id="{10FC5D07-3D7A-E948-851F-F98D779166B8}" type="datetimeFigureOut">
              <a:rPr lang="en-US" smtClean="0"/>
              <a:t>11/7/23</a:t>
            </a:fld>
            <a:endParaRPr lang="en-US"/>
          </a:p>
        </p:txBody>
      </p:sp>
      <p:sp>
        <p:nvSpPr>
          <p:cNvPr id="5" name="Footer Placeholder 4"/>
          <p:cNvSpPr>
            <a:spLocks noGrp="1"/>
          </p:cNvSpPr>
          <p:nvPr>
            <p:ph type="ftr" sz="quarter" idx="11"/>
          </p:nvPr>
        </p:nvSpPr>
        <p:spPr>
          <a:xfrm>
            <a:off x="2499360" y="3813811"/>
            <a:ext cx="2316480" cy="219075"/>
          </a:xfrm>
          <a:prstGeom prst="rect">
            <a:avLst/>
          </a:prstGeom>
        </p:spPr>
        <p:txBody>
          <a:bodyPr lIns="73152" tIns="36576" rIns="73152" bIns="36576"/>
          <a:lstStyle/>
          <a:p>
            <a:endParaRPr lang="en-US"/>
          </a:p>
        </p:txBody>
      </p:sp>
      <p:sp>
        <p:nvSpPr>
          <p:cNvPr id="6" name="Slide Number Placeholder 5"/>
          <p:cNvSpPr>
            <a:spLocks noGrp="1"/>
          </p:cNvSpPr>
          <p:nvPr>
            <p:ph type="sldNum" sz="quarter" idx="12"/>
          </p:nvPr>
        </p:nvSpPr>
        <p:spPr>
          <a:xfrm>
            <a:off x="5242560" y="3813811"/>
            <a:ext cx="1706880" cy="219075"/>
          </a:xfrm>
          <a:prstGeom prst="rect">
            <a:avLst/>
          </a:prstGeom>
        </p:spPr>
        <p:txBody>
          <a:bodyPr lIns="73152" tIns="36576" rIns="73152" bIns="36576"/>
          <a:lstStyle/>
          <a:p>
            <a:fld id="{7ACF5B5C-3807-4749-86A6-E453580B1ACE}"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5760" y="73343"/>
            <a:ext cx="6035040" cy="777240"/>
          </a:xfrm>
        </p:spPr>
        <p:txBody>
          <a:bodyPr/>
          <a:lstStyle/>
          <a:p>
            <a:r>
              <a:rPr lang="en-US"/>
              <a:t>Click to edit Master title style</a:t>
            </a:r>
          </a:p>
        </p:txBody>
      </p:sp>
      <p:sp>
        <p:nvSpPr>
          <p:cNvPr id="3" name="Text Placeholder 2"/>
          <p:cNvSpPr>
            <a:spLocks noGrp="1"/>
          </p:cNvSpPr>
          <p:nvPr>
            <p:ph type="body" sz="half" idx="1"/>
          </p:nvPr>
        </p:nvSpPr>
        <p:spPr>
          <a:xfrm>
            <a:off x="365760" y="1031558"/>
            <a:ext cx="3230880" cy="255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3718560" y="1031558"/>
            <a:ext cx="3230880" cy="2555558"/>
          </a:xfrm>
        </p:spPr>
        <p:txBody>
          <a:bodyPr/>
          <a:lstStyle/>
          <a:p>
            <a:r>
              <a:rPr lang="en-US"/>
              <a:t>Click icon to add chart</a:t>
            </a:r>
          </a:p>
        </p:txBody>
      </p:sp>
      <p:sp>
        <p:nvSpPr>
          <p:cNvPr id="5" name="Slide Number Placeholder 4"/>
          <p:cNvSpPr>
            <a:spLocks noGrp="1"/>
          </p:cNvSpPr>
          <p:nvPr>
            <p:ph type="sldNum" sz="quarter" idx="10"/>
          </p:nvPr>
        </p:nvSpPr>
        <p:spPr>
          <a:xfrm>
            <a:off x="3606800" y="3931920"/>
            <a:ext cx="243840" cy="182880"/>
          </a:xfrm>
          <a:prstGeom prst="rect">
            <a:avLst/>
          </a:prstGeom>
        </p:spPr>
        <p:txBody>
          <a:bodyPr lIns="73152" tIns="36576" rIns="73152" bIns="36576"/>
          <a:lstStyle>
            <a:lvl1pPr>
              <a:defRPr/>
            </a:lvl1pPr>
          </a:lstStyle>
          <a:p>
            <a:fld id="{5E5E90F2-4DF8-A545-A3F2-9B05E44A5F90}" type="slidenum">
              <a:rPr lang="en-US"/>
              <a:pPr/>
              <a:t>‹#›</a:t>
            </a:fld>
            <a:endParaRPr lang="en-US"/>
          </a:p>
        </p:txBody>
      </p:sp>
    </p:spTree>
    <p:extLst>
      <p:ext uri="{BB962C8B-B14F-4D97-AF65-F5344CB8AC3E}">
        <p14:creationId xmlns:p14="http://schemas.microsoft.com/office/powerpoint/2010/main" val="2811602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65760" y="73343"/>
            <a:ext cx="6035040" cy="777240"/>
          </a:xfrm>
        </p:spPr>
        <p:txBody>
          <a:bodyPr/>
          <a:lstStyle/>
          <a:p>
            <a:r>
              <a:rPr lang="en-US"/>
              <a:t>Click to edit Master title style</a:t>
            </a:r>
          </a:p>
        </p:txBody>
      </p:sp>
      <p:sp>
        <p:nvSpPr>
          <p:cNvPr id="3" name="Text Placeholder 2"/>
          <p:cNvSpPr>
            <a:spLocks noGrp="1"/>
          </p:cNvSpPr>
          <p:nvPr>
            <p:ph type="body" sz="half" idx="1"/>
          </p:nvPr>
        </p:nvSpPr>
        <p:spPr>
          <a:xfrm>
            <a:off x="365760" y="1031558"/>
            <a:ext cx="3230880" cy="255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3718560" y="1031558"/>
            <a:ext cx="3230880" cy="2555558"/>
          </a:xfrm>
        </p:spPr>
        <p:txBody>
          <a:bodyPr/>
          <a:lstStyle/>
          <a:p>
            <a:r>
              <a:rPr lang="en-US"/>
              <a:t>Click icon to add clip art</a:t>
            </a:r>
          </a:p>
        </p:txBody>
      </p:sp>
      <p:sp>
        <p:nvSpPr>
          <p:cNvPr id="5" name="Slide Number Placeholder 4"/>
          <p:cNvSpPr>
            <a:spLocks noGrp="1"/>
          </p:cNvSpPr>
          <p:nvPr>
            <p:ph type="sldNum" sz="quarter" idx="10"/>
          </p:nvPr>
        </p:nvSpPr>
        <p:spPr>
          <a:xfrm>
            <a:off x="3606800" y="3931920"/>
            <a:ext cx="243840" cy="182880"/>
          </a:xfrm>
          <a:prstGeom prst="rect">
            <a:avLst/>
          </a:prstGeom>
        </p:spPr>
        <p:txBody>
          <a:bodyPr lIns="73152" tIns="36576" rIns="73152" bIns="36576"/>
          <a:lstStyle>
            <a:lvl1pPr>
              <a:defRPr/>
            </a:lvl1pPr>
          </a:lstStyle>
          <a:p>
            <a:fld id="{71FBBA8A-15D8-9C46-9BB3-AA54F4A7987A}" type="slidenum">
              <a:rPr lang="en-US"/>
              <a:pPr/>
              <a:t>‹#›</a:t>
            </a:fld>
            <a:endParaRPr lang="en-US"/>
          </a:p>
        </p:txBody>
      </p:sp>
    </p:spTree>
    <p:extLst>
      <p:ext uri="{BB962C8B-B14F-4D97-AF65-F5344CB8AC3E}">
        <p14:creationId xmlns:p14="http://schemas.microsoft.com/office/powerpoint/2010/main" val="2144239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custom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65760" y="3813811"/>
            <a:ext cx="1706880" cy="219075"/>
          </a:xfrm>
          <a:prstGeom prst="rect">
            <a:avLst/>
          </a:prstGeom>
        </p:spPr>
        <p:txBody>
          <a:bodyPr lIns="73152" tIns="36576" rIns="73152" bIns="36576"/>
          <a:lstStyle/>
          <a:p>
            <a:fld id="{10FC5D07-3D7A-E948-851F-F98D779166B8}" type="datetimeFigureOut">
              <a:rPr lang="en-US" smtClean="0"/>
              <a:t>11/7/23</a:t>
            </a:fld>
            <a:endParaRPr lang="en-US"/>
          </a:p>
        </p:txBody>
      </p:sp>
      <p:sp>
        <p:nvSpPr>
          <p:cNvPr id="4" name="Footer Placeholder 3"/>
          <p:cNvSpPr>
            <a:spLocks noGrp="1"/>
          </p:cNvSpPr>
          <p:nvPr>
            <p:ph type="ftr" sz="quarter" idx="11"/>
          </p:nvPr>
        </p:nvSpPr>
        <p:spPr>
          <a:xfrm>
            <a:off x="2499360" y="3813811"/>
            <a:ext cx="2316480" cy="219075"/>
          </a:xfrm>
          <a:prstGeom prst="rect">
            <a:avLst/>
          </a:prstGeom>
        </p:spPr>
        <p:txBody>
          <a:bodyPr lIns="73152" tIns="36576" rIns="73152" bIns="36576"/>
          <a:lstStyle/>
          <a:p>
            <a:endParaRPr lang="en-US"/>
          </a:p>
        </p:txBody>
      </p:sp>
      <p:sp>
        <p:nvSpPr>
          <p:cNvPr id="5" name="Slide Number Placeholder 4"/>
          <p:cNvSpPr>
            <a:spLocks noGrp="1"/>
          </p:cNvSpPr>
          <p:nvPr>
            <p:ph type="sldNum" sz="quarter" idx="12"/>
          </p:nvPr>
        </p:nvSpPr>
        <p:spPr>
          <a:xfrm>
            <a:off x="5242560" y="3813811"/>
            <a:ext cx="1706880" cy="219075"/>
          </a:xfrm>
          <a:prstGeom prst="rect">
            <a:avLst/>
          </a:prstGeom>
        </p:spPr>
        <p:txBody>
          <a:bodyPr lIns="73152" tIns="36576" rIns="73152" bIns="36576"/>
          <a:lstStyle/>
          <a:p>
            <a:fld id="{9CCB9BD2-3E70-6D4C-B915-ACF50C82A5F5}" type="slidenum">
              <a:rPr lang="en-US" smtClean="0"/>
              <a:pPr/>
              <a:t>‹#›</a:t>
            </a:fld>
            <a:endParaRPr lang="en-US"/>
          </a:p>
        </p:txBody>
      </p:sp>
      <p:sp>
        <p:nvSpPr>
          <p:cNvPr id="7" name="Text Placeholder 6"/>
          <p:cNvSpPr>
            <a:spLocks noGrp="1"/>
          </p:cNvSpPr>
          <p:nvPr>
            <p:ph type="body" sz="quarter" idx="13" hasCustomPrompt="1"/>
          </p:nvPr>
        </p:nvSpPr>
        <p:spPr>
          <a:xfrm>
            <a:off x="365760" y="963931"/>
            <a:ext cx="6583680" cy="2724150"/>
          </a:xfrm>
        </p:spPr>
        <p:txBody>
          <a:bodyPr/>
          <a:lstStyle>
            <a:lvl1pPr marL="365760" indent="-365760">
              <a:buFont typeface="Arial"/>
              <a:buChar char="•"/>
              <a:defRPr baseline="0">
                <a:solidFill>
                  <a:srgbClr val="384587"/>
                </a:solidFill>
              </a:defRPr>
            </a:lvl1pPr>
          </a:lstStyle>
          <a:p>
            <a:pPr lvl="0"/>
            <a:r>
              <a:rPr lang="en-US" dirty="0"/>
              <a:t>[During the debrief, exit Slide Show view and list participants’ ideas. Return to Slide Show.]</a:t>
            </a:r>
          </a:p>
        </p:txBody>
      </p:sp>
    </p:spTree>
    <p:extLst>
      <p:ext uri="{BB962C8B-B14F-4D97-AF65-F5344CB8AC3E}">
        <p14:creationId xmlns:p14="http://schemas.microsoft.com/office/powerpoint/2010/main" val="150247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65760" y="3813811"/>
            <a:ext cx="1706880" cy="219075"/>
          </a:xfrm>
          <a:prstGeom prst="rect">
            <a:avLst/>
          </a:prstGeom>
        </p:spPr>
        <p:txBody>
          <a:bodyPr lIns="73152" tIns="36576" rIns="73152" bIns="36576"/>
          <a:lstStyle/>
          <a:p>
            <a:fld id="{10FC5D07-3D7A-E948-851F-F98D779166B8}" type="datetimeFigureOut">
              <a:rPr lang="en-US" smtClean="0"/>
              <a:t>11/7/23</a:t>
            </a:fld>
            <a:endParaRPr lang="en-US"/>
          </a:p>
        </p:txBody>
      </p:sp>
      <p:sp>
        <p:nvSpPr>
          <p:cNvPr id="5" name="Footer Placeholder 4"/>
          <p:cNvSpPr>
            <a:spLocks noGrp="1"/>
          </p:cNvSpPr>
          <p:nvPr>
            <p:ph type="ftr" sz="quarter" idx="11"/>
          </p:nvPr>
        </p:nvSpPr>
        <p:spPr>
          <a:xfrm>
            <a:off x="2499360" y="3813811"/>
            <a:ext cx="2316480" cy="219075"/>
          </a:xfrm>
          <a:prstGeom prst="rect">
            <a:avLst/>
          </a:prstGeom>
        </p:spPr>
        <p:txBody>
          <a:bodyPr lIns="73152" tIns="36576" rIns="73152" bIns="36576"/>
          <a:lstStyle/>
          <a:p>
            <a:endParaRPr lang="en-US"/>
          </a:p>
        </p:txBody>
      </p:sp>
      <p:sp>
        <p:nvSpPr>
          <p:cNvPr id="6" name="Slide Number Placeholder 5"/>
          <p:cNvSpPr>
            <a:spLocks noGrp="1"/>
          </p:cNvSpPr>
          <p:nvPr>
            <p:ph type="sldNum" sz="quarter" idx="12"/>
          </p:nvPr>
        </p:nvSpPr>
        <p:spPr>
          <a:xfrm>
            <a:off x="5242560" y="3813811"/>
            <a:ext cx="1706880" cy="219075"/>
          </a:xfrm>
          <a:prstGeom prst="rect">
            <a:avLst/>
          </a:prstGeom>
        </p:spPr>
        <p:txBody>
          <a:bodyPr lIns="73152" tIns="36576" rIns="73152" bIns="36576"/>
          <a:lstStyle/>
          <a:p>
            <a:fld id="{772C0220-AD92-7341-BF58-23886A9FFD69}"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AM SCO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hasCustomPrompt="1"/>
          </p:nvPr>
        </p:nvSpPr>
        <p:spPr>
          <a:xfrm>
            <a:off x="365760" y="958808"/>
            <a:ext cx="6583680" cy="2774048"/>
          </a:xfrm>
        </p:spPr>
        <p:txBody>
          <a:bodyPr/>
          <a:lstStyle>
            <a:lvl1pPr marL="0" indent="0">
              <a:buFont typeface="Arial"/>
              <a:buNone/>
              <a:defRPr sz="1400" b="0" i="0" baseline="0">
                <a:solidFill>
                  <a:schemeClr val="accent1">
                    <a:lumMod val="60000"/>
                    <a:lumOff val="40000"/>
                  </a:schemeClr>
                </a:solidFill>
              </a:defRPr>
            </a:lvl1pPr>
          </a:lstStyle>
          <a:p>
            <a:br>
              <a:rPr lang="en-US" dirty="0"/>
            </a:br>
            <a:r>
              <a:rPr lang="en-US" dirty="0"/>
              <a:t>IMPORTANT: FIRST CLICK TO HIGHLIGHT THIS FRAME before pasting the chart from Excel. </a:t>
            </a:r>
            <a:br>
              <a:rPr lang="en-US" dirty="0"/>
            </a:br>
            <a:r>
              <a:rPr lang="en-US" dirty="0"/>
              <a:t>Choose Link file.</a:t>
            </a:r>
            <a:br>
              <a:rPr lang="en-US" dirty="0"/>
            </a:br>
            <a:r>
              <a:rPr lang="en-US" dirty="0"/>
              <a:t>Choose Destination Theme or Source Formatting – the option that looks best on your screen.</a:t>
            </a:r>
          </a:p>
        </p:txBody>
      </p:sp>
    </p:spTree>
    <p:extLst>
      <p:ext uri="{BB962C8B-B14F-4D97-AF65-F5344CB8AC3E}">
        <p14:creationId xmlns:p14="http://schemas.microsoft.com/office/powerpoint/2010/main" val="3517609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146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2644141"/>
            <a:ext cx="6217920" cy="817245"/>
          </a:xfrm>
        </p:spPr>
        <p:txBody>
          <a:bodyPr anchor="t"/>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577850" y="1744028"/>
            <a:ext cx="6217920" cy="900112"/>
          </a:xfrm>
        </p:spPr>
        <p:txBody>
          <a:bodyPr anchor="b"/>
          <a:lstStyle>
            <a:lvl1pPr marL="0" indent="0">
              <a:buNone/>
              <a:defRPr sz="1600">
                <a:solidFill>
                  <a:schemeClr val="tx1">
                    <a:tint val="75000"/>
                  </a:schemeClr>
                </a:solidFill>
              </a:defRPr>
            </a:lvl1pPr>
            <a:lvl2pPr marL="365760" indent="0">
              <a:buNone/>
              <a:defRPr sz="1400">
                <a:solidFill>
                  <a:schemeClr val="tx1">
                    <a:tint val="75000"/>
                  </a:schemeClr>
                </a:solidFill>
              </a:defRPr>
            </a:lvl2pPr>
            <a:lvl3pPr marL="731520" indent="0">
              <a:buNone/>
              <a:defRPr sz="1300">
                <a:solidFill>
                  <a:schemeClr val="tx1">
                    <a:tint val="75000"/>
                  </a:schemeClr>
                </a:solidFill>
              </a:defRPr>
            </a:lvl3pPr>
            <a:lvl4pPr marL="1097280" indent="0">
              <a:buNone/>
              <a:defRPr sz="1100">
                <a:solidFill>
                  <a:schemeClr val="tx1">
                    <a:tint val="75000"/>
                  </a:schemeClr>
                </a:solidFill>
              </a:defRPr>
            </a:lvl4pPr>
            <a:lvl5pPr marL="1463040" indent="0">
              <a:buNone/>
              <a:defRPr sz="1100">
                <a:solidFill>
                  <a:schemeClr val="tx1">
                    <a:tint val="75000"/>
                  </a:schemeClr>
                </a:solidFill>
              </a:defRPr>
            </a:lvl5pPr>
            <a:lvl6pPr marL="1828800" indent="0">
              <a:buNone/>
              <a:defRPr sz="1100">
                <a:solidFill>
                  <a:schemeClr val="tx1">
                    <a:tint val="75000"/>
                  </a:schemeClr>
                </a:solidFill>
              </a:defRPr>
            </a:lvl6pPr>
            <a:lvl7pPr marL="2194560" indent="0">
              <a:buNone/>
              <a:defRPr sz="1100">
                <a:solidFill>
                  <a:schemeClr val="tx1">
                    <a:tint val="75000"/>
                  </a:schemeClr>
                </a:solidFill>
              </a:defRPr>
            </a:lvl7pPr>
            <a:lvl8pPr marL="2560320" indent="0">
              <a:buNone/>
              <a:defRPr sz="1100">
                <a:solidFill>
                  <a:schemeClr val="tx1">
                    <a:tint val="75000"/>
                  </a:schemeClr>
                </a:solidFill>
              </a:defRPr>
            </a:lvl8pPr>
            <a:lvl9pPr marL="292608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5760" y="3813811"/>
            <a:ext cx="1706880" cy="219075"/>
          </a:xfrm>
          <a:prstGeom prst="rect">
            <a:avLst/>
          </a:prstGeom>
        </p:spPr>
        <p:txBody>
          <a:bodyPr lIns="73152" tIns="36576" rIns="73152" bIns="36576"/>
          <a:lstStyle/>
          <a:p>
            <a:fld id="{10FC5D07-3D7A-E948-851F-F98D779166B8}" type="datetimeFigureOut">
              <a:rPr lang="en-US" smtClean="0"/>
              <a:t>11/7/23</a:t>
            </a:fld>
            <a:endParaRPr lang="en-US"/>
          </a:p>
        </p:txBody>
      </p:sp>
      <p:sp>
        <p:nvSpPr>
          <p:cNvPr id="5" name="Footer Placeholder 4"/>
          <p:cNvSpPr>
            <a:spLocks noGrp="1"/>
          </p:cNvSpPr>
          <p:nvPr>
            <p:ph type="ftr" sz="quarter" idx="11"/>
          </p:nvPr>
        </p:nvSpPr>
        <p:spPr>
          <a:xfrm>
            <a:off x="2499360" y="3813811"/>
            <a:ext cx="2316480" cy="219075"/>
          </a:xfrm>
          <a:prstGeom prst="rect">
            <a:avLst/>
          </a:prstGeom>
        </p:spPr>
        <p:txBody>
          <a:bodyPr lIns="73152" tIns="36576" rIns="73152" bIns="36576"/>
          <a:lstStyle/>
          <a:p>
            <a:endParaRPr lang="en-US"/>
          </a:p>
        </p:txBody>
      </p:sp>
      <p:sp>
        <p:nvSpPr>
          <p:cNvPr id="6" name="Slide Number Placeholder 5"/>
          <p:cNvSpPr>
            <a:spLocks noGrp="1"/>
          </p:cNvSpPr>
          <p:nvPr>
            <p:ph type="sldNum" sz="quarter" idx="12"/>
          </p:nvPr>
        </p:nvSpPr>
        <p:spPr>
          <a:xfrm>
            <a:off x="5242560" y="3813811"/>
            <a:ext cx="1706880" cy="219075"/>
          </a:xfrm>
          <a:prstGeom prst="rect">
            <a:avLst/>
          </a:prstGeom>
        </p:spPr>
        <p:txBody>
          <a:bodyPr lIns="73152" tIns="36576" rIns="73152" bIns="36576"/>
          <a:lstStyle/>
          <a:p>
            <a:fld id="{1D971B08-BCAB-A645-A191-5FDE1BE021FB}"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960121"/>
            <a:ext cx="3230880" cy="2715578"/>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960121"/>
            <a:ext cx="3230880" cy="2715578"/>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65760" y="3813811"/>
            <a:ext cx="1706880" cy="219075"/>
          </a:xfrm>
          <a:prstGeom prst="rect">
            <a:avLst/>
          </a:prstGeom>
        </p:spPr>
        <p:txBody>
          <a:bodyPr lIns="73152" tIns="36576" rIns="73152" bIns="36576"/>
          <a:lstStyle/>
          <a:p>
            <a:fld id="{10FC5D07-3D7A-E948-851F-F98D779166B8}" type="datetimeFigureOut">
              <a:rPr lang="en-US" smtClean="0"/>
              <a:t>11/7/23</a:t>
            </a:fld>
            <a:endParaRPr lang="en-US"/>
          </a:p>
        </p:txBody>
      </p:sp>
      <p:sp>
        <p:nvSpPr>
          <p:cNvPr id="6" name="Footer Placeholder 5"/>
          <p:cNvSpPr>
            <a:spLocks noGrp="1"/>
          </p:cNvSpPr>
          <p:nvPr>
            <p:ph type="ftr" sz="quarter" idx="11"/>
          </p:nvPr>
        </p:nvSpPr>
        <p:spPr>
          <a:xfrm>
            <a:off x="2499360" y="3813811"/>
            <a:ext cx="2316480" cy="219075"/>
          </a:xfrm>
          <a:prstGeom prst="rect">
            <a:avLst/>
          </a:prstGeom>
        </p:spPr>
        <p:txBody>
          <a:bodyPr lIns="73152" tIns="36576" rIns="73152" bIns="36576"/>
          <a:lstStyle/>
          <a:p>
            <a:endParaRPr lang="en-US"/>
          </a:p>
        </p:txBody>
      </p:sp>
      <p:sp>
        <p:nvSpPr>
          <p:cNvPr id="7" name="Slide Number Placeholder 6"/>
          <p:cNvSpPr>
            <a:spLocks noGrp="1"/>
          </p:cNvSpPr>
          <p:nvPr>
            <p:ph type="sldNum" sz="quarter" idx="12"/>
          </p:nvPr>
        </p:nvSpPr>
        <p:spPr>
          <a:xfrm>
            <a:off x="5242560" y="3813811"/>
            <a:ext cx="1706880" cy="219075"/>
          </a:xfrm>
          <a:prstGeom prst="rect">
            <a:avLst/>
          </a:prstGeom>
        </p:spPr>
        <p:txBody>
          <a:bodyPr lIns="73152" tIns="36576" rIns="73152" bIns="36576"/>
          <a:lstStyle/>
          <a:p>
            <a:fld id="{BB1599C5-84B4-794E-B0A1-594B210DAACE}"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921068"/>
            <a:ext cx="3232150" cy="383858"/>
          </a:xfrm>
        </p:spPr>
        <p:txBody>
          <a:bodyPr anchor="b"/>
          <a:lstStyle>
            <a:lvl1pPr marL="0" indent="0">
              <a:buNone/>
              <a:defRPr sz="1900" b="1"/>
            </a:lvl1pPr>
            <a:lvl2pPr marL="365760" indent="0">
              <a:buNone/>
              <a:defRPr sz="1600" b="1"/>
            </a:lvl2pPr>
            <a:lvl3pPr marL="731520" indent="0">
              <a:buNone/>
              <a:defRPr sz="1400" b="1"/>
            </a:lvl3pPr>
            <a:lvl4pPr marL="1097280" indent="0">
              <a:buNone/>
              <a:defRPr sz="1300" b="1"/>
            </a:lvl4pPr>
            <a:lvl5pPr marL="1463040" indent="0">
              <a:buNone/>
              <a:defRPr sz="1300" b="1"/>
            </a:lvl5pPr>
            <a:lvl6pPr marL="1828800" indent="0">
              <a:buNone/>
              <a:defRPr sz="1300" b="1"/>
            </a:lvl6pPr>
            <a:lvl7pPr marL="2194560" indent="0">
              <a:buNone/>
              <a:defRPr sz="1300" b="1"/>
            </a:lvl7pPr>
            <a:lvl8pPr marL="2560320" indent="0">
              <a:buNone/>
              <a:defRPr sz="1300" b="1"/>
            </a:lvl8pPr>
            <a:lvl9pPr marL="2926080" indent="0">
              <a:buNone/>
              <a:defRPr sz="1300" b="1"/>
            </a:lvl9pPr>
          </a:lstStyle>
          <a:p>
            <a:pPr lvl="0"/>
            <a:r>
              <a:rPr lang="en-US"/>
              <a:t>Click to edit Master text styles</a:t>
            </a:r>
          </a:p>
        </p:txBody>
      </p:sp>
      <p:sp>
        <p:nvSpPr>
          <p:cNvPr id="4" name="Content Placeholder 3"/>
          <p:cNvSpPr>
            <a:spLocks noGrp="1"/>
          </p:cNvSpPr>
          <p:nvPr>
            <p:ph sz="half" idx="2"/>
          </p:nvPr>
        </p:nvSpPr>
        <p:spPr>
          <a:xfrm>
            <a:off x="365760" y="1304925"/>
            <a:ext cx="3232150" cy="2370773"/>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921068"/>
            <a:ext cx="3233420" cy="383858"/>
          </a:xfrm>
        </p:spPr>
        <p:txBody>
          <a:bodyPr anchor="b"/>
          <a:lstStyle>
            <a:lvl1pPr marL="0" indent="0">
              <a:buNone/>
              <a:defRPr sz="1900" b="1"/>
            </a:lvl1pPr>
            <a:lvl2pPr marL="365760" indent="0">
              <a:buNone/>
              <a:defRPr sz="1600" b="1"/>
            </a:lvl2pPr>
            <a:lvl3pPr marL="731520" indent="0">
              <a:buNone/>
              <a:defRPr sz="1400" b="1"/>
            </a:lvl3pPr>
            <a:lvl4pPr marL="1097280" indent="0">
              <a:buNone/>
              <a:defRPr sz="1300" b="1"/>
            </a:lvl4pPr>
            <a:lvl5pPr marL="1463040" indent="0">
              <a:buNone/>
              <a:defRPr sz="1300" b="1"/>
            </a:lvl5pPr>
            <a:lvl6pPr marL="1828800" indent="0">
              <a:buNone/>
              <a:defRPr sz="1300" b="1"/>
            </a:lvl6pPr>
            <a:lvl7pPr marL="2194560" indent="0">
              <a:buNone/>
              <a:defRPr sz="1300" b="1"/>
            </a:lvl7pPr>
            <a:lvl8pPr marL="2560320" indent="0">
              <a:buNone/>
              <a:defRPr sz="1300" b="1"/>
            </a:lvl8pPr>
            <a:lvl9pPr marL="292608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3716021" y="1304925"/>
            <a:ext cx="3233420" cy="2370773"/>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65760" y="3813811"/>
            <a:ext cx="1706880" cy="219075"/>
          </a:xfrm>
          <a:prstGeom prst="rect">
            <a:avLst/>
          </a:prstGeom>
        </p:spPr>
        <p:txBody>
          <a:bodyPr lIns="73152" tIns="36576" rIns="73152" bIns="36576"/>
          <a:lstStyle/>
          <a:p>
            <a:fld id="{10FC5D07-3D7A-E948-851F-F98D779166B8}" type="datetimeFigureOut">
              <a:rPr lang="en-US" smtClean="0"/>
              <a:t>11/7/23</a:t>
            </a:fld>
            <a:endParaRPr lang="en-US"/>
          </a:p>
        </p:txBody>
      </p:sp>
      <p:sp>
        <p:nvSpPr>
          <p:cNvPr id="8" name="Footer Placeholder 7"/>
          <p:cNvSpPr>
            <a:spLocks noGrp="1"/>
          </p:cNvSpPr>
          <p:nvPr>
            <p:ph type="ftr" sz="quarter" idx="11"/>
          </p:nvPr>
        </p:nvSpPr>
        <p:spPr>
          <a:xfrm>
            <a:off x="2499360" y="3813811"/>
            <a:ext cx="2316480" cy="219075"/>
          </a:xfrm>
          <a:prstGeom prst="rect">
            <a:avLst/>
          </a:prstGeom>
        </p:spPr>
        <p:txBody>
          <a:bodyPr lIns="73152" tIns="36576" rIns="73152" bIns="36576"/>
          <a:lstStyle/>
          <a:p>
            <a:endParaRPr lang="en-US"/>
          </a:p>
        </p:txBody>
      </p:sp>
      <p:sp>
        <p:nvSpPr>
          <p:cNvPr id="9" name="Slide Number Placeholder 8"/>
          <p:cNvSpPr>
            <a:spLocks noGrp="1"/>
          </p:cNvSpPr>
          <p:nvPr>
            <p:ph type="sldNum" sz="quarter" idx="12"/>
          </p:nvPr>
        </p:nvSpPr>
        <p:spPr>
          <a:xfrm>
            <a:off x="5242560" y="3813811"/>
            <a:ext cx="1706880" cy="219075"/>
          </a:xfrm>
          <a:prstGeom prst="rect">
            <a:avLst/>
          </a:prstGeom>
        </p:spPr>
        <p:txBody>
          <a:bodyPr lIns="73152" tIns="36576" rIns="73152" bIns="36576"/>
          <a:lstStyle/>
          <a:p>
            <a:fld id="{0F8AF88A-5316-A740-BCE6-C1D5B009BF72}"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65760" y="3813811"/>
            <a:ext cx="1706880" cy="219075"/>
          </a:xfrm>
          <a:prstGeom prst="rect">
            <a:avLst/>
          </a:prstGeom>
        </p:spPr>
        <p:txBody>
          <a:bodyPr lIns="73152" tIns="36576" rIns="73152" bIns="36576"/>
          <a:lstStyle/>
          <a:p>
            <a:fld id="{10FC5D07-3D7A-E948-851F-F98D779166B8}" type="datetimeFigureOut">
              <a:rPr lang="en-US" smtClean="0"/>
              <a:t>11/7/23</a:t>
            </a:fld>
            <a:endParaRPr lang="en-US"/>
          </a:p>
        </p:txBody>
      </p:sp>
      <p:sp>
        <p:nvSpPr>
          <p:cNvPr id="4" name="Footer Placeholder 3"/>
          <p:cNvSpPr>
            <a:spLocks noGrp="1"/>
          </p:cNvSpPr>
          <p:nvPr>
            <p:ph type="ftr" sz="quarter" idx="11"/>
          </p:nvPr>
        </p:nvSpPr>
        <p:spPr>
          <a:xfrm>
            <a:off x="2499360" y="3813811"/>
            <a:ext cx="2316480" cy="219075"/>
          </a:xfrm>
          <a:prstGeom prst="rect">
            <a:avLst/>
          </a:prstGeom>
        </p:spPr>
        <p:txBody>
          <a:bodyPr lIns="73152" tIns="36576" rIns="73152" bIns="36576"/>
          <a:lstStyle/>
          <a:p>
            <a:endParaRPr lang="en-US"/>
          </a:p>
        </p:txBody>
      </p:sp>
      <p:sp>
        <p:nvSpPr>
          <p:cNvPr id="5" name="Slide Number Placeholder 4"/>
          <p:cNvSpPr>
            <a:spLocks noGrp="1"/>
          </p:cNvSpPr>
          <p:nvPr>
            <p:ph type="sldNum" sz="quarter" idx="12"/>
          </p:nvPr>
        </p:nvSpPr>
        <p:spPr>
          <a:xfrm>
            <a:off x="5242560" y="3813811"/>
            <a:ext cx="1706880" cy="219075"/>
          </a:xfrm>
          <a:prstGeom prst="rect">
            <a:avLst/>
          </a:prstGeom>
        </p:spPr>
        <p:txBody>
          <a:bodyPr lIns="73152" tIns="36576" rIns="73152" bIns="36576"/>
          <a:lstStyle/>
          <a:p>
            <a:fld id="{5D11C471-CA48-7041-9F09-C1A4FEEBD094}"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5760" y="3813811"/>
            <a:ext cx="1706880" cy="219075"/>
          </a:xfrm>
          <a:prstGeom prst="rect">
            <a:avLst/>
          </a:prstGeom>
        </p:spPr>
        <p:txBody>
          <a:bodyPr lIns="73152" tIns="36576" rIns="73152" bIns="36576"/>
          <a:lstStyle/>
          <a:p>
            <a:fld id="{10FC5D07-3D7A-E948-851F-F98D779166B8}" type="datetimeFigureOut">
              <a:rPr lang="en-US" smtClean="0"/>
              <a:t>11/7/23</a:t>
            </a:fld>
            <a:endParaRPr lang="en-US"/>
          </a:p>
        </p:txBody>
      </p:sp>
      <p:sp>
        <p:nvSpPr>
          <p:cNvPr id="3" name="Footer Placeholder 2"/>
          <p:cNvSpPr>
            <a:spLocks noGrp="1"/>
          </p:cNvSpPr>
          <p:nvPr>
            <p:ph type="ftr" sz="quarter" idx="11"/>
          </p:nvPr>
        </p:nvSpPr>
        <p:spPr>
          <a:xfrm>
            <a:off x="2499360" y="3813811"/>
            <a:ext cx="2316480" cy="219075"/>
          </a:xfrm>
          <a:prstGeom prst="rect">
            <a:avLst/>
          </a:prstGeom>
        </p:spPr>
        <p:txBody>
          <a:bodyPr lIns="73152" tIns="36576" rIns="73152" bIns="36576"/>
          <a:lstStyle/>
          <a:p>
            <a:endParaRPr lang="en-US"/>
          </a:p>
        </p:txBody>
      </p:sp>
      <p:sp>
        <p:nvSpPr>
          <p:cNvPr id="4" name="Slide Number Placeholder 3"/>
          <p:cNvSpPr>
            <a:spLocks noGrp="1"/>
          </p:cNvSpPr>
          <p:nvPr>
            <p:ph type="sldNum" sz="quarter" idx="12"/>
          </p:nvPr>
        </p:nvSpPr>
        <p:spPr>
          <a:xfrm>
            <a:off x="5242560" y="3813811"/>
            <a:ext cx="1706880" cy="219075"/>
          </a:xfrm>
          <a:prstGeom prst="rect">
            <a:avLst/>
          </a:prstGeom>
        </p:spPr>
        <p:txBody>
          <a:bodyPr lIns="73152" tIns="36576" rIns="73152" bIns="36576"/>
          <a:lstStyle/>
          <a:p>
            <a:fld id="{12587CF9-5FBD-854F-956A-CE0CC412650E}"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273009"/>
            <a:ext cx="6583680" cy="685800"/>
          </a:xfrm>
          <a:prstGeom prst="rect">
            <a:avLst/>
          </a:prstGeom>
        </p:spPr>
        <p:txBody>
          <a:bodyPr vert="horz" lIns="73152" tIns="36576" rIns="73152" bIns="36576" rtlCol="0" anchor="ctr">
            <a:normAutofit/>
          </a:bodyPr>
          <a:lstStyle/>
          <a:p>
            <a:r>
              <a:rPr lang="en-US" dirty="0"/>
              <a:t>Click to edit Master title style</a:t>
            </a:r>
          </a:p>
        </p:txBody>
      </p:sp>
      <p:sp>
        <p:nvSpPr>
          <p:cNvPr id="3" name="Text Placeholder 2"/>
          <p:cNvSpPr>
            <a:spLocks noGrp="1"/>
          </p:cNvSpPr>
          <p:nvPr>
            <p:ph type="body" idx="1"/>
          </p:nvPr>
        </p:nvSpPr>
        <p:spPr>
          <a:xfrm>
            <a:off x="365760" y="960121"/>
            <a:ext cx="6583680" cy="2715578"/>
          </a:xfrm>
          <a:prstGeom prst="rect">
            <a:avLst/>
          </a:prstGeom>
        </p:spPr>
        <p:txBody>
          <a:bodyPr vert="horz" lIns="73152" tIns="36576" rIns="73152" bIns="3657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7112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23" r:id="rId3"/>
    <p:sldLayoutId id="2147483724"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ctr" defTabSz="731520" rtl="0" eaLnBrk="1" latinLnBrk="0" hangingPunct="1">
        <a:spcBef>
          <a:spcPct val="0"/>
        </a:spcBef>
        <a:buNone/>
        <a:defRPr sz="2900" kern="1200">
          <a:solidFill>
            <a:schemeClr val="tx1"/>
          </a:solidFill>
          <a:latin typeface="+mj-lt"/>
          <a:ea typeface="+mj-ea"/>
          <a:cs typeface="+mj-cs"/>
        </a:defRPr>
      </a:lvl1pPr>
    </p:titleStyle>
    <p:bodyStyle>
      <a:lvl1pPr marL="274320" indent="-274320" algn="l" defTabSz="731520" rtl="0" eaLnBrk="1" latinLnBrk="0" hangingPunct="1">
        <a:spcBef>
          <a:spcPct val="20000"/>
        </a:spcBef>
        <a:spcAft>
          <a:spcPts val="480"/>
        </a:spcAft>
        <a:buFontTx/>
        <a:buBlip>
          <a:blip r:embed="rId18"/>
        </a:buBlip>
        <a:defRPr sz="2200" kern="1200">
          <a:solidFill>
            <a:schemeClr val="tx1"/>
          </a:solidFill>
          <a:latin typeface="Arial"/>
          <a:ea typeface="+mn-ea"/>
          <a:cs typeface="Arial"/>
        </a:defRPr>
      </a:lvl1pPr>
      <a:lvl2pPr marL="731520" indent="-365760" algn="l" defTabSz="731520" rtl="0" eaLnBrk="1" latinLnBrk="0" hangingPunct="1">
        <a:spcBef>
          <a:spcPct val="20000"/>
        </a:spcBef>
        <a:spcAft>
          <a:spcPts val="480"/>
        </a:spcAft>
        <a:buFont typeface="Wingdings" charset="2"/>
        <a:buChar char="§"/>
        <a:defRPr sz="1900" kern="1200">
          <a:solidFill>
            <a:schemeClr val="tx1"/>
          </a:solidFill>
          <a:latin typeface="Arial"/>
          <a:ea typeface="+mn-ea"/>
          <a:cs typeface="Arial"/>
        </a:defRPr>
      </a:lvl2pPr>
      <a:lvl3pPr marL="1005840" indent="-274320" algn="l" defTabSz="731520" rtl="0" eaLnBrk="1" latinLnBrk="0" hangingPunct="1">
        <a:spcBef>
          <a:spcPct val="20000"/>
        </a:spcBef>
        <a:spcAft>
          <a:spcPts val="480"/>
        </a:spcAft>
        <a:buFont typeface="Courier New"/>
        <a:buChar char="o"/>
        <a:defRPr sz="1800" kern="1200">
          <a:solidFill>
            <a:schemeClr val="tx1"/>
          </a:solidFill>
          <a:latin typeface="Arial"/>
          <a:ea typeface="+mn-ea"/>
          <a:cs typeface="Arial"/>
        </a:defRPr>
      </a:lvl3pPr>
      <a:lvl4pPr marL="1280160" indent="-182880" algn="l" defTabSz="731520" rtl="0" eaLnBrk="1" latinLnBrk="0" hangingPunct="1">
        <a:spcBef>
          <a:spcPct val="20000"/>
        </a:spcBef>
        <a:spcAft>
          <a:spcPts val="480"/>
        </a:spcAft>
        <a:buFont typeface="Arial" pitchFamily="34" charset="0"/>
        <a:buChar char="–"/>
        <a:defRPr sz="1600" kern="1200">
          <a:solidFill>
            <a:schemeClr val="tx1"/>
          </a:solidFill>
          <a:latin typeface="Arial"/>
          <a:ea typeface="+mn-ea"/>
          <a:cs typeface="Arial"/>
        </a:defRPr>
      </a:lvl4pPr>
      <a:lvl5pPr marL="1645920" indent="-182880" algn="l" defTabSz="731520" rtl="0" eaLnBrk="1" latinLnBrk="0" hangingPunct="1">
        <a:spcBef>
          <a:spcPct val="20000"/>
        </a:spcBef>
        <a:spcAft>
          <a:spcPts val="480"/>
        </a:spcAft>
        <a:buFont typeface="Arial" pitchFamily="34" charset="0"/>
        <a:buChar char="»"/>
        <a:defRPr sz="1600" kern="1200">
          <a:solidFill>
            <a:schemeClr val="tx1"/>
          </a:solidFill>
          <a:latin typeface="Arial"/>
          <a:ea typeface="+mn-ea"/>
          <a:cs typeface="Arial"/>
        </a:defRPr>
      </a:lvl5pPr>
      <a:lvl6pPr marL="201168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7744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4320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0896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1520" rtl="0" eaLnBrk="1" latinLnBrk="0" hangingPunct="1">
        <a:defRPr sz="1400" kern="1200">
          <a:solidFill>
            <a:schemeClr val="tx1"/>
          </a:solidFill>
          <a:latin typeface="+mn-lt"/>
          <a:ea typeface="+mn-ea"/>
          <a:cs typeface="+mn-cs"/>
        </a:defRPr>
      </a:lvl1pPr>
      <a:lvl2pPr marL="365760" algn="l" defTabSz="731520" rtl="0" eaLnBrk="1" latinLnBrk="0" hangingPunct="1">
        <a:defRPr sz="1400" kern="1200">
          <a:solidFill>
            <a:schemeClr val="tx1"/>
          </a:solidFill>
          <a:latin typeface="+mn-lt"/>
          <a:ea typeface="+mn-ea"/>
          <a:cs typeface="+mn-cs"/>
        </a:defRPr>
      </a:lvl2pPr>
      <a:lvl3pPr marL="731520" algn="l" defTabSz="731520" rtl="0" eaLnBrk="1" latinLnBrk="0" hangingPunct="1">
        <a:defRPr sz="1400" kern="1200">
          <a:solidFill>
            <a:schemeClr val="tx1"/>
          </a:solidFill>
          <a:latin typeface="+mn-lt"/>
          <a:ea typeface="+mn-ea"/>
          <a:cs typeface="+mn-cs"/>
        </a:defRPr>
      </a:lvl3pPr>
      <a:lvl4pPr marL="1097280" algn="l" defTabSz="731520" rtl="0" eaLnBrk="1" latinLnBrk="0" hangingPunct="1">
        <a:defRPr sz="1400" kern="1200">
          <a:solidFill>
            <a:schemeClr val="tx1"/>
          </a:solidFill>
          <a:latin typeface="+mn-lt"/>
          <a:ea typeface="+mn-ea"/>
          <a:cs typeface="+mn-cs"/>
        </a:defRPr>
      </a:lvl4pPr>
      <a:lvl5pPr marL="1463040" algn="l" defTabSz="731520" rtl="0" eaLnBrk="1" latinLnBrk="0" hangingPunct="1">
        <a:defRPr sz="1400" kern="1200">
          <a:solidFill>
            <a:schemeClr val="tx1"/>
          </a:solidFill>
          <a:latin typeface="+mn-lt"/>
          <a:ea typeface="+mn-ea"/>
          <a:cs typeface="+mn-cs"/>
        </a:defRPr>
      </a:lvl5pPr>
      <a:lvl6pPr marL="1828800" algn="l" defTabSz="731520" rtl="0" eaLnBrk="1" latinLnBrk="0" hangingPunct="1">
        <a:defRPr sz="1400" kern="1200">
          <a:solidFill>
            <a:schemeClr val="tx1"/>
          </a:solidFill>
          <a:latin typeface="+mn-lt"/>
          <a:ea typeface="+mn-ea"/>
          <a:cs typeface="+mn-cs"/>
        </a:defRPr>
      </a:lvl6pPr>
      <a:lvl7pPr marL="2194560" algn="l" defTabSz="731520" rtl="0" eaLnBrk="1" latinLnBrk="0" hangingPunct="1">
        <a:defRPr sz="1400" kern="1200">
          <a:solidFill>
            <a:schemeClr val="tx1"/>
          </a:solidFill>
          <a:latin typeface="+mn-lt"/>
          <a:ea typeface="+mn-ea"/>
          <a:cs typeface="+mn-cs"/>
        </a:defRPr>
      </a:lvl7pPr>
      <a:lvl8pPr marL="2560320" algn="l" defTabSz="731520" rtl="0" eaLnBrk="1" latinLnBrk="0" hangingPunct="1">
        <a:defRPr sz="1400" kern="1200">
          <a:solidFill>
            <a:schemeClr val="tx1"/>
          </a:solidFill>
          <a:latin typeface="+mn-lt"/>
          <a:ea typeface="+mn-ea"/>
          <a:cs typeface="+mn-cs"/>
        </a:defRPr>
      </a:lvl8pPr>
      <a:lvl9pPr marL="2926080" algn="l" defTabSz="73152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7.jpeg"/></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1.jpeg"/><Relationship Id="rId4" Type="http://schemas.openxmlformats.org/officeDocument/2006/relationships/image" Target="../media/image50.jpe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8.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362880"/>
            <a:ext cx="6583680" cy="3456000"/>
          </a:xfrm>
        </p:spPr>
        <p:txBody>
          <a:bodyPr>
            <a:normAutofit lnSpcReduction="10000"/>
          </a:bodyPr>
          <a:lstStyle/>
          <a:p>
            <a:pPr marL="0" indent="0">
              <a:lnSpc>
                <a:spcPct val="120000"/>
              </a:lnSpc>
              <a:buNone/>
            </a:pPr>
            <a:r>
              <a:rPr lang="en-US" sz="1400" dirty="0">
                <a:solidFill>
                  <a:schemeClr val="accent3"/>
                </a:solidFill>
              </a:rPr>
              <a:t>Hello Friday Night at the ER facilitator. </a:t>
            </a:r>
            <a:r>
              <a:rPr lang="en-US" sz="1400" b="1" dirty="0">
                <a:solidFill>
                  <a:schemeClr val="accent3"/>
                </a:solidFill>
              </a:rPr>
              <a:t>Please read these points </a:t>
            </a:r>
            <a:r>
              <a:rPr lang="en-US" sz="1400" dirty="0">
                <a:solidFill>
                  <a:schemeClr val="accent3"/>
                </a:solidFill>
              </a:rPr>
              <a:t>before using these (Microsoft PowerPoint) slides:</a:t>
            </a:r>
          </a:p>
          <a:p>
            <a:pPr>
              <a:lnSpc>
                <a:spcPct val="120000"/>
              </a:lnSpc>
              <a:buFont typeface="Arial"/>
              <a:buChar char="•"/>
            </a:pPr>
            <a:r>
              <a:rPr lang="en-US" sz="1200" dirty="0"/>
              <a:t>This slide set goes with the program described in the </a:t>
            </a:r>
            <a:r>
              <a:rPr lang="en-US" sz="1200" b="1" dirty="0">
                <a:solidFill>
                  <a:srgbClr val="EE202E"/>
                </a:solidFill>
              </a:rPr>
              <a:t>Guide for Facilitators</a:t>
            </a:r>
            <a:r>
              <a:rPr lang="en-US" sz="1200" dirty="0"/>
              <a:t>.</a:t>
            </a:r>
          </a:p>
          <a:p>
            <a:pPr>
              <a:lnSpc>
                <a:spcPct val="120000"/>
              </a:lnSpc>
              <a:buFont typeface="Arial"/>
              <a:buChar char="•"/>
            </a:pPr>
            <a:r>
              <a:rPr lang="en-US" sz="1200" dirty="0"/>
              <a:t>Before a program, while setting up game tables, you may display the </a:t>
            </a:r>
            <a:r>
              <a:rPr lang="en-US" sz="1200" b="1" dirty="0">
                <a:solidFill>
                  <a:schemeClr val="tx2"/>
                </a:solidFill>
              </a:rPr>
              <a:t>Setup</a:t>
            </a:r>
            <a:r>
              <a:rPr lang="en-US" sz="1200" dirty="0"/>
              <a:t> slide for reference. It’s one of the few slides that have been tagged as “Hide Slide” during a Slide Show. </a:t>
            </a:r>
          </a:p>
          <a:p>
            <a:pPr>
              <a:lnSpc>
                <a:spcPct val="120000"/>
              </a:lnSpc>
              <a:buFont typeface="Arial"/>
              <a:buChar char="•"/>
            </a:pPr>
            <a:r>
              <a:rPr lang="en-US" sz="1200" dirty="0"/>
              <a:t>If you print from this file, choose whether to include or exclude “hidden slides.”</a:t>
            </a:r>
          </a:p>
          <a:p>
            <a:pPr>
              <a:lnSpc>
                <a:spcPct val="120000"/>
              </a:lnSpc>
              <a:buFont typeface="Arial"/>
              <a:buChar char="•"/>
            </a:pPr>
            <a:r>
              <a:rPr lang="en-US" sz="1200" dirty="0"/>
              <a:t>During a program you must use these slides in Slide Show view to enable animation effects that provide important sequencing of information. </a:t>
            </a:r>
          </a:p>
          <a:p>
            <a:pPr>
              <a:lnSpc>
                <a:spcPct val="120000"/>
              </a:lnSpc>
              <a:buFont typeface="Arial"/>
              <a:buChar char="•"/>
            </a:pPr>
            <a:r>
              <a:rPr lang="en-US" sz="1200" dirty="0"/>
              <a:t>Refer to Notes, provided with each slide, for certain how-to information and for suggested remarks. Refer to the </a:t>
            </a:r>
            <a:r>
              <a:rPr lang="en-US" sz="1200" b="1" dirty="0">
                <a:solidFill>
                  <a:srgbClr val="EE202E"/>
                </a:solidFill>
              </a:rPr>
              <a:t>Guide for Facilitators</a:t>
            </a:r>
            <a:r>
              <a:rPr lang="en-US" sz="1200" dirty="0"/>
              <a:t> for detail.</a:t>
            </a:r>
          </a:p>
          <a:p>
            <a:pPr>
              <a:lnSpc>
                <a:spcPct val="120000"/>
              </a:lnSpc>
              <a:buFont typeface="Arial"/>
              <a:buChar char="•"/>
            </a:pPr>
            <a:r>
              <a:rPr lang="en-US" sz="1200" dirty="0"/>
              <a:t>Please modify this presentation – hiding certain slides or editing them – to meet your needs. Retain the original file and save with a different name if you make changes.</a:t>
            </a:r>
          </a:p>
        </p:txBody>
      </p:sp>
    </p:spTree>
    <p:extLst>
      <p:ext uri="{BB962C8B-B14F-4D97-AF65-F5344CB8AC3E}">
        <p14:creationId xmlns:p14="http://schemas.microsoft.com/office/powerpoint/2010/main" val="52876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FAF9B3-F925-90E3-7837-1061B83F6026}"/>
              </a:ext>
            </a:extLst>
          </p:cNvPr>
          <p:cNvPicPr>
            <a:picLocks noChangeAspect="1"/>
          </p:cNvPicPr>
          <p:nvPr/>
        </p:nvPicPr>
        <p:blipFill>
          <a:blip r:embed="rId3"/>
          <a:stretch>
            <a:fillRect/>
          </a:stretch>
        </p:blipFill>
        <p:spPr>
          <a:xfrm>
            <a:off x="5347855" y="3742765"/>
            <a:ext cx="1839995" cy="270588"/>
          </a:xfrm>
          <a:prstGeom prst="rect">
            <a:avLst/>
          </a:prstGeom>
        </p:spPr>
      </p:pic>
      <p:sp>
        <p:nvSpPr>
          <p:cNvPr id="4" name="Content Placeholder 2">
            <a:extLst>
              <a:ext uri="{FF2B5EF4-FFF2-40B4-BE49-F238E27FC236}">
                <a16:creationId xmlns:a16="http://schemas.microsoft.com/office/drawing/2014/main" id="{A2194856-F4F9-9475-3728-DDE0C0DD058B}"/>
              </a:ext>
            </a:extLst>
          </p:cNvPr>
          <p:cNvSpPr txBox="1">
            <a:spLocks/>
          </p:cNvSpPr>
          <p:nvPr/>
        </p:nvSpPr>
        <p:spPr>
          <a:xfrm>
            <a:off x="518160" y="1552258"/>
            <a:ext cx="6277495" cy="1565013"/>
          </a:xfrm>
          <a:prstGeom prst="rect">
            <a:avLst/>
          </a:prstGeom>
        </p:spPr>
        <p:txBody>
          <a:bodyPr vert="horz" lIns="73152" tIns="36576" rIns="73152" bIns="36576" rtlCol="0">
            <a:normAutofit/>
          </a:bodyPr>
          <a:lstStyle>
            <a:lvl1pPr marL="274320" indent="-274320" algn="l" defTabSz="731520" rtl="0" eaLnBrk="1" latinLnBrk="0" hangingPunct="1">
              <a:spcBef>
                <a:spcPct val="20000"/>
              </a:spcBef>
              <a:spcAft>
                <a:spcPts val="480"/>
              </a:spcAft>
              <a:buFontTx/>
              <a:buBlip>
                <a:blip r:embed="rId4"/>
              </a:buBlip>
              <a:defRPr sz="2200" kern="1200">
                <a:solidFill>
                  <a:schemeClr val="tx1"/>
                </a:solidFill>
                <a:latin typeface="Arial"/>
                <a:ea typeface="+mn-ea"/>
                <a:cs typeface="Arial"/>
              </a:defRPr>
            </a:lvl1pPr>
            <a:lvl2pPr marL="731520" indent="-365760" algn="l" defTabSz="731520" rtl="0" eaLnBrk="1" latinLnBrk="0" hangingPunct="1">
              <a:spcBef>
                <a:spcPct val="20000"/>
              </a:spcBef>
              <a:spcAft>
                <a:spcPts val="480"/>
              </a:spcAft>
              <a:buFont typeface="Wingdings" charset="2"/>
              <a:buChar char="§"/>
              <a:defRPr sz="1900" kern="1200">
                <a:solidFill>
                  <a:schemeClr val="tx1"/>
                </a:solidFill>
                <a:latin typeface="Arial"/>
                <a:ea typeface="+mn-ea"/>
                <a:cs typeface="Arial"/>
              </a:defRPr>
            </a:lvl2pPr>
            <a:lvl3pPr marL="1005840" indent="-274320" algn="l" defTabSz="731520" rtl="0" eaLnBrk="1" latinLnBrk="0" hangingPunct="1">
              <a:spcBef>
                <a:spcPct val="20000"/>
              </a:spcBef>
              <a:spcAft>
                <a:spcPts val="480"/>
              </a:spcAft>
              <a:buFont typeface="Courier New"/>
              <a:buChar char="o"/>
              <a:defRPr sz="1800" kern="1200">
                <a:solidFill>
                  <a:schemeClr val="tx1"/>
                </a:solidFill>
                <a:latin typeface="Arial"/>
                <a:ea typeface="+mn-ea"/>
                <a:cs typeface="Arial"/>
              </a:defRPr>
            </a:lvl3pPr>
            <a:lvl4pPr marL="1280160" indent="-182880" algn="l" defTabSz="731520" rtl="0" eaLnBrk="1" latinLnBrk="0" hangingPunct="1">
              <a:spcBef>
                <a:spcPct val="20000"/>
              </a:spcBef>
              <a:spcAft>
                <a:spcPts val="480"/>
              </a:spcAft>
              <a:buFont typeface="Arial" pitchFamily="34" charset="0"/>
              <a:buChar char="–"/>
              <a:defRPr sz="1600" kern="1200">
                <a:solidFill>
                  <a:schemeClr val="tx1"/>
                </a:solidFill>
                <a:latin typeface="Arial"/>
                <a:ea typeface="+mn-ea"/>
                <a:cs typeface="Arial"/>
              </a:defRPr>
            </a:lvl4pPr>
            <a:lvl5pPr marL="1645920" indent="-182880" algn="l" defTabSz="731520" rtl="0" eaLnBrk="1" latinLnBrk="0" hangingPunct="1">
              <a:spcBef>
                <a:spcPct val="20000"/>
              </a:spcBef>
              <a:spcAft>
                <a:spcPts val="480"/>
              </a:spcAft>
              <a:buFont typeface="Arial" pitchFamily="34" charset="0"/>
              <a:buChar char="»"/>
              <a:defRPr sz="1600" kern="1200">
                <a:solidFill>
                  <a:schemeClr val="tx1"/>
                </a:solidFill>
                <a:latin typeface="Arial"/>
                <a:ea typeface="+mn-ea"/>
                <a:cs typeface="Arial"/>
              </a:defRPr>
            </a:lvl5pPr>
            <a:lvl6pPr marL="201168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7744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4320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0896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fontAlgn="auto">
              <a:lnSpc>
                <a:spcPct val="110000"/>
              </a:lnSpc>
              <a:buNone/>
            </a:pPr>
            <a:r>
              <a:rPr lang="en-US" dirty="0"/>
              <a:t>Name your hospital:</a:t>
            </a:r>
          </a:p>
          <a:p>
            <a:pPr fontAlgn="auto">
              <a:lnSpc>
                <a:spcPct val="110000"/>
              </a:lnSpc>
            </a:pPr>
            <a:r>
              <a:rPr lang="en-US" sz="2000" dirty="0"/>
              <a:t>Take </a:t>
            </a:r>
            <a:r>
              <a:rPr lang="en-US" sz="2000" b="1" dirty="0"/>
              <a:t>one minute </a:t>
            </a:r>
            <a:r>
              <a:rPr lang="en-US" sz="2000" dirty="0"/>
              <a:t>to come up with a hospital name</a:t>
            </a:r>
          </a:p>
          <a:p>
            <a:pPr fontAlgn="auto">
              <a:lnSpc>
                <a:spcPct val="110000"/>
              </a:lnSpc>
            </a:pPr>
            <a:r>
              <a:rPr lang="en-US" sz="2000" dirty="0"/>
              <a:t>Write it on the name card using the marker pen</a:t>
            </a:r>
          </a:p>
        </p:txBody>
      </p:sp>
      <p:sp>
        <p:nvSpPr>
          <p:cNvPr id="11" name="Rectangle 10">
            <a:extLst>
              <a:ext uri="{FF2B5EF4-FFF2-40B4-BE49-F238E27FC236}">
                <a16:creationId xmlns:a16="http://schemas.microsoft.com/office/drawing/2014/main" id="{6F300008-40DE-0675-8755-D578E648BB7D}"/>
              </a:ext>
            </a:extLst>
          </p:cNvPr>
          <p:cNvSpPr/>
          <p:nvPr/>
        </p:nvSpPr>
        <p:spPr>
          <a:xfrm>
            <a:off x="0" y="1"/>
            <a:ext cx="7315200" cy="11100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512160"/>
              </a:solidFill>
            </a:endParaRPr>
          </a:p>
        </p:txBody>
      </p:sp>
      <p:sp>
        <p:nvSpPr>
          <p:cNvPr id="12" name="Title 1">
            <a:extLst>
              <a:ext uri="{FF2B5EF4-FFF2-40B4-BE49-F238E27FC236}">
                <a16:creationId xmlns:a16="http://schemas.microsoft.com/office/drawing/2014/main" id="{2DE2CC16-7759-5D9E-D19E-396DFCFEF544}"/>
              </a:ext>
            </a:extLst>
          </p:cNvPr>
          <p:cNvSpPr txBox="1">
            <a:spLocks/>
          </p:cNvSpPr>
          <p:nvPr/>
        </p:nvSpPr>
        <p:spPr>
          <a:xfrm>
            <a:off x="682258" y="534295"/>
            <a:ext cx="5950684" cy="685800"/>
          </a:xfrm>
          <a:prstGeom prst="rect">
            <a:avLst/>
          </a:prstGeom>
        </p:spPr>
        <p:txBody>
          <a:bodyPr vert="horz" lIns="73152" tIns="36576" rIns="73152" bIns="36576" rtlCol="0" anchor="ctr">
            <a:normAutofit/>
          </a:bodyPr>
          <a:lstStyle>
            <a:lvl1pPr algn="ctr" defTabSz="731520" rtl="0" eaLnBrk="1" latinLnBrk="0" hangingPunct="1">
              <a:spcBef>
                <a:spcPct val="0"/>
              </a:spcBef>
              <a:buNone/>
              <a:defRPr sz="2900" kern="1200">
                <a:solidFill>
                  <a:schemeClr val="tx1"/>
                </a:solidFill>
                <a:latin typeface="+mj-lt"/>
                <a:ea typeface="+mj-ea"/>
                <a:cs typeface="+mj-cs"/>
              </a:defRPr>
            </a:lvl1pPr>
          </a:lstStyle>
          <a:p>
            <a:pPr fontAlgn="auto">
              <a:spcAft>
                <a:spcPts val="0"/>
              </a:spcAft>
            </a:pPr>
            <a:r>
              <a:rPr lang="en-US" sz="3000" b="1" spc="16" dirty="0"/>
              <a:t>Your first </a:t>
            </a:r>
            <a:r>
              <a:rPr lang="en-US" sz="3000" b="1" spc="16"/>
              <a:t>task as </a:t>
            </a:r>
            <a:r>
              <a:rPr lang="en-US" sz="3000" b="1" spc="16" dirty="0"/>
              <a:t>managers</a:t>
            </a:r>
          </a:p>
        </p:txBody>
      </p:sp>
    </p:spTree>
    <p:extLst>
      <p:ext uri="{BB962C8B-B14F-4D97-AF65-F5344CB8AC3E}">
        <p14:creationId xmlns:p14="http://schemas.microsoft.com/office/powerpoint/2010/main" val="389994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FAF9B3-F925-90E3-7837-1061B83F6026}"/>
              </a:ext>
            </a:extLst>
          </p:cNvPr>
          <p:cNvPicPr>
            <a:picLocks noChangeAspect="1"/>
          </p:cNvPicPr>
          <p:nvPr/>
        </p:nvPicPr>
        <p:blipFill>
          <a:blip r:embed="rId3"/>
          <a:stretch>
            <a:fillRect/>
          </a:stretch>
        </p:blipFill>
        <p:spPr>
          <a:xfrm>
            <a:off x="5347855" y="3742765"/>
            <a:ext cx="1839995" cy="270588"/>
          </a:xfrm>
          <a:prstGeom prst="rect">
            <a:avLst/>
          </a:prstGeom>
        </p:spPr>
      </p:pic>
      <p:sp>
        <p:nvSpPr>
          <p:cNvPr id="4" name="Content Placeholder 2">
            <a:extLst>
              <a:ext uri="{FF2B5EF4-FFF2-40B4-BE49-F238E27FC236}">
                <a16:creationId xmlns:a16="http://schemas.microsoft.com/office/drawing/2014/main" id="{A2194856-F4F9-9475-3728-DDE0C0DD058B}"/>
              </a:ext>
            </a:extLst>
          </p:cNvPr>
          <p:cNvSpPr txBox="1">
            <a:spLocks/>
          </p:cNvSpPr>
          <p:nvPr/>
        </p:nvSpPr>
        <p:spPr>
          <a:xfrm>
            <a:off x="518160" y="1552258"/>
            <a:ext cx="6277495" cy="1822313"/>
          </a:xfrm>
          <a:prstGeom prst="rect">
            <a:avLst/>
          </a:prstGeom>
        </p:spPr>
        <p:txBody>
          <a:bodyPr vert="horz" lIns="73152" tIns="36576" rIns="73152" bIns="36576" rtlCol="0">
            <a:normAutofit/>
          </a:bodyPr>
          <a:lstStyle>
            <a:lvl1pPr marL="274320" indent="-274320" algn="l" defTabSz="731520" rtl="0" eaLnBrk="1" latinLnBrk="0" hangingPunct="1">
              <a:spcBef>
                <a:spcPct val="20000"/>
              </a:spcBef>
              <a:spcAft>
                <a:spcPts val="480"/>
              </a:spcAft>
              <a:buFontTx/>
              <a:buBlip>
                <a:blip r:embed="rId4"/>
              </a:buBlip>
              <a:defRPr sz="2200" kern="1200">
                <a:solidFill>
                  <a:schemeClr val="tx1"/>
                </a:solidFill>
                <a:latin typeface="Arial"/>
                <a:ea typeface="+mn-ea"/>
                <a:cs typeface="Arial"/>
              </a:defRPr>
            </a:lvl1pPr>
            <a:lvl2pPr marL="731520" indent="-365760" algn="l" defTabSz="731520" rtl="0" eaLnBrk="1" latinLnBrk="0" hangingPunct="1">
              <a:spcBef>
                <a:spcPct val="20000"/>
              </a:spcBef>
              <a:spcAft>
                <a:spcPts val="480"/>
              </a:spcAft>
              <a:buFont typeface="Wingdings" charset="2"/>
              <a:buChar char="§"/>
              <a:defRPr sz="1900" kern="1200">
                <a:solidFill>
                  <a:schemeClr val="tx1"/>
                </a:solidFill>
                <a:latin typeface="Arial"/>
                <a:ea typeface="+mn-ea"/>
                <a:cs typeface="Arial"/>
              </a:defRPr>
            </a:lvl2pPr>
            <a:lvl3pPr marL="1005840" indent="-274320" algn="l" defTabSz="731520" rtl="0" eaLnBrk="1" latinLnBrk="0" hangingPunct="1">
              <a:spcBef>
                <a:spcPct val="20000"/>
              </a:spcBef>
              <a:spcAft>
                <a:spcPts val="480"/>
              </a:spcAft>
              <a:buFont typeface="Courier New"/>
              <a:buChar char="o"/>
              <a:defRPr sz="1800" kern="1200">
                <a:solidFill>
                  <a:schemeClr val="tx1"/>
                </a:solidFill>
                <a:latin typeface="Arial"/>
                <a:ea typeface="+mn-ea"/>
                <a:cs typeface="Arial"/>
              </a:defRPr>
            </a:lvl3pPr>
            <a:lvl4pPr marL="1280160" indent="-182880" algn="l" defTabSz="731520" rtl="0" eaLnBrk="1" latinLnBrk="0" hangingPunct="1">
              <a:spcBef>
                <a:spcPct val="20000"/>
              </a:spcBef>
              <a:spcAft>
                <a:spcPts val="480"/>
              </a:spcAft>
              <a:buFont typeface="Arial" pitchFamily="34" charset="0"/>
              <a:buChar char="–"/>
              <a:defRPr sz="1600" kern="1200">
                <a:solidFill>
                  <a:schemeClr val="tx1"/>
                </a:solidFill>
                <a:latin typeface="Arial"/>
                <a:ea typeface="+mn-ea"/>
                <a:cs typeface="Arial"/>
              </a:defRPr>
            </a:lvl4pPr>
            <a:lvl5pPr marL="1645920" indent="-182880" algn="l" defTabSz="731520" rtl="0" eaLnBrk="1" latinLnBrk="0" hangingPunct="1">
              <a:spcBef>
                <a:spcPct val="20000"/>
              </a:spcBef>
              <a:spcAft>
                <a:spcPts val="480"/>
              </a:spcAft>
              <a:buFont typeface="Arial" pitchFamily="34" charset="0"/>
              <a:buChar char="»"/>
              <a:defRPr sz="1600" kern="1200">
                <a:solidFill>
                  <a:schemeClr val="tx1"/>
                </a:solidFill>
                <a:latin typeface="Arial"/>
                <a:ea typeface="+mn-ea"/>
                <a:cs typeface="Arial"/>
              </a:defRPr>
            </a:lvl5pPr>
            <a:lvl6pPr marL="201168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7744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4320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0896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fontAlgn="auto">
              <a:lnSpc>
                <a:spcPct val="110000"/>
              </a:lnSpc>
            </a:pPr>
            <a:r>
              <a:rPr lang="en-US" sz="2000" dirty="0"/>
              <a:t>Pay close attention to the video</a:t>
            </a:r>
          </a:p>
          <a:p>
            <a:pPr fontAlgn="auto">
              <a:lnSpc>
                <a:spcPct val="110000"/>
              </a:lnSpc>
            </a:pPr>
            <a:r>
              <a:rPr lang="en-US" sz="2000" dirty="0"/>
              <a:t>Be prepared for hands-on practice</a:t>
            </a:r>
          </a:p>
          <a:p>
            <a:pPr fontAlgn="auto">
              <a:lnSpc>
                <a:spcPct val="110000"/>
              </a:lnSpc>
            </a:pPr>
            <a:r>
              <a:rPr lang="en-US" sz="2000" dirty="0"/>
              <a:t>Hold your questions</a:t>
            </a:r>
          </a:p>
        </p:txBody>
      </p:sp>
      <p:sp>
        <p:nvSpPr>
          <p:cNvPr id="11" name="Rectangle 10">
            <a:extLst>
              <a:ext uri="{FF2B5EF4-FFF2-40B4-BE49-F238E27FC236}">
                <a16:creationId xmlns:a16="http://schemas.microsoft.com/office/drawing/2014/main" id="{6F300008-40DE-0675-8755-D578E648BB7D}"/>
              </a:ext>
            </a:extLst>
          </p:cNvPr>
          <p:cNvSpPr/>
          <p:nvPr/>
        </p:nvSpPr>
        <p:spPr>
          <a:xfrm>
            <a:off x="0" y="1"/>
            <a:ext cx="7315200" cy="11100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512160"/>
              </a:solidFill>
            </a:endParaRPr>
          </a:p>
        </p:txBody>
      </p:sp>
      <p:sp>
        <p:nvSpPr>
          <p:cNvPr id="12" name="Title 1">
            <a:extLst>
              <a:ext uri="{FF2B5EF4-FFF2-40B4-BE49-F238E27FC236}">
                <a16:creationId xmlns:a16="http://schemas.microsoft.com/office/drawing/2014/main" id="{2DE2CC16-7759-5D9E-D19E-396DFCFEF544}"/>
              </a:ext>
            </a:extLst>
          </p:cNvPr>
          <p:cNvSpPr txBox="1">
            <a:spLocks/>
          </p:cNvSpPr>
          <p:nvPr/>
        </p:nvSpPr>
        <p:spPr>
          <a:xfrm>
            <a:off x="682258" y="534295"/>
            <a:ext cx="5950684" cy="685800"/>
          </a:xfrm>
          <a:prstGeom prst="rect">
            <a:avLst/>
          </a:prstGeom>
        </p:spPr>
        <p:txBody>
          <a:bodyPr vert="horz" lIns="73152" tIns="36576" rIns="73152" bIns="36576" rtlCol="0" anchor="ctr">
            <a:normAutofit/>
          </a:bodyPr>
          <a:lstStyle>
            <a:lvl1pPr algn="ctr" defTabSz="731520" rtl="0" eaLnBrk="1" latinLnBrk="0" hangingPunct="1">
              <a:spcBef>
                <a:spcPct val="0"/>
              </a:spcBef>
              <a:buNone/>
              <a:defRPr sz="2900" kern="1200">
                <a:solidFill>
                  <a:schemeClr val="tx1"/>
                </a:solidFill>
                <a:latin typeface="+mj-lt"/>
                <a:ea typeface="+mj-ea"/>
                <a:cs typeface="+mj-cs"/>
              </a:defRPr>
            </a:lvl1pPr>
          </a:lstStyle>
          <a:p>
            <a:pPr fontAlgn="auto">
              <a:spcAft>
                <a:spcPts val="0"/>
              </a:spcAft>
            </a:pPr>
            <a:r>
              <a:rPr lang="en-US" sz="3000" b="1" spc="16"/>
              <a:t>Learning your new job</a:t>
            </a:r>
            <a:endParaRPr lang="en-US" sz="3000" b="1" spc="16" dirty="0"/>
          </a:p>
        </p:txBody>
      </p:sp>
    </p:spTree>
    <p:extLst>
      <p:ext uri="{BB962C8B-B14F-4D97-AF65-F5344CB8AC3E}">
        <p14:creationId xmlns:p14="http://schemas.microsoft.com/office/powerpoint/2010/main" val="98555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040803" y="1630416"/>
            <a:ext cx="1227067" cy="1227067"/>
          </a:xfrm>
          <a:prstGeom prst="rect">
            <a:avLst/>
          </a:prstGeom>
        </p:spPr>
      </p:pic>
      <p:pic>
        <p:nvPicPr>
          <p:cNvPr id="34" name="Picture 33" descr="IMG_0119_5steps.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90069" y="1629260"/>
            <a:ext cx="1227860" cy="1227860"/>
          </a:xfrm>
          <a:prstGeom prst="rect">
            <a:avLst/>
          </a:prstGeom>
        </p:spPr>
      </p:pic>
      <p:pic>
        <p:nvPicPr>
          <p:cNvPr id="17" name="Picture 16" descr="IMG_0055-6_5steps.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38689" y="1629026"/>
            <a:ext cx="1228456" cy="122845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1594376" y="1630373"/>
            <a:ext cx="1225021" cy="1225021"/>
          </a:xfrm>
          <a:prstGeom prst="rect">
            <a:avLst/>
          </a:prstGeom>
        </p:spPr>
      </p:pic>
      <p:pic>
        <p:nvPicPr>
          <p:cNvPr id="6" name="Picture 5" descr="IMG_0013-2-2.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8056" y="1630416"/>
            <a:ext cx="1224914" cy="1224914"/>
          </a:xfrm>
          <a:prstGeom prst="rect">
            <a:avLst/>
          </a:prstGeom>
        </p:spPr>
      </p:pic>
      <p:sp>
        <p:nvSpPr>
          <p:cNvPr id="2" name="Title 1"/>
          <p:cNvSpPr>
            <a:spLocks noGrp="1"/>
          </p:cNvSpPr>
          <p:nvPr>
            <p:ph type="title"/>
          </p:nvPr>
        </p:nvSpPr>
        <p:spPr>
          <a:xfrm>
            <a:off x="365760" y="388743"/>
            <a:ext cx="6583680" cy="685800"/>
          </a:xfrm>
        </p:spPr>
        <p:txBody>
          <a:bodyPr>
            <a:normAutofit/>
          </a:bodyPr>
          <a:lstStyle/>
          <a:p>
            <a:r>
              <a:rPr lang="en-US" sz="3000" b="1" spc="16" dirty="0"/>
              <a:t>Steps Each Hour</a:t>
            </a:r>
          </a:p>
        </p:txBody>
      </p:sp>
      <p:sp>
        <p:nvSpPr>
          <p:cNvPr id="4" name="Rectangle 3"/>
          <p:cNvSpPr/>
          <p:nvPr/>
        </p:nvSpPr>
        <p:spPr>
          <a:xfrm>
            <a:off x="0" y="0"/>
            <a:ext cx="7315200" cy="1110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p>
        </p:txBody>
      </p:sp>
      <p:sp>
        <p:nvSpPr>
          <p:cNvPr id="8" name="Subtitle 2"/>
          <p:cNvSpPr txBox="1">
            <a:spLocks/>
          </p:cNvSpPr>
          <p:nvPr/>
        </p:nvSpPr>
        <p:spPr>
          <a:xfrm>
            <a:off x="185098" y="2857483"/>
            <a:ext cx="1118764" cy="432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a:solidFill>
                  <a:schemeClr val="tx1"/>
                </a:solidFill>
                <a:latin typeface="Arial"/>
                <a:cs typeface="Arial"/>
              </a:rPr>
              <a:t>Arrivals</a:t>
            </a:r>
          </a:p>
        </p:txBody>
      </p:sp>
      <p:sp>
        <p:nvSpPr>
          <p:cNvPr id="11" name="Subtitle 2"/>
          <p:cNvSpPr txBox="1">
            <a:spLocks/>
          </p:cNvSpPr>
          <p:nvPr/>
        </p:nvSpPr>
        <p:spPr>
          <a:xfrm>
            <a:off x="1819013" y="2857483"/>
            <a:ext cx="792586" cy="432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a:solidFill>
                  <a:srgbClr val="000000"/>
                </a:solidFill>
                <a:latin typeface="Arial"/>
                <a:cs typeface="Arial"/>
              </a:rPr>
              <a:t>Exits</a:t>
            </a:r>
          </a:p>
        </p:txBody>
      </p:sp>
      <p:sp>
        <p:nvSpPr>
          <p:cNvPr id="28" name="Subtitle 2"/>
          <p:cNvSpPr txBox="1">
            <a:spLocks/>
          </p:cNvSpPr>
          <p:nvPr/>
        </p:nvSpPr>
        <p:spPr>
          <a:xfrm>
            <a:off x="3040803" y="2857483"/>
            <a:ext cx="1264153" cy="432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a:solidFill>
                  <a:srgbClr val="000000"/>
                </a:solidFill>
                <a:latin typeface="Arial"/>
                <a:cs typeface="Arial"/>
              </a:rPr>
              <a:t>Closed?</a:t>
            </a:r>
          </a:p>
        </p:txBody>
      </p:sp>
      <p:sp>
        <p:nvSpPr>
          <p:cNvPr id="29" name="Subtitle 2"/>
          <p:cNvSpPr txBox="1">
            <a:spLocks/>
          </p:cNvSpPr>
          <p:nvPr/>
        </p:nvSpPr>
        <p:spPr>
          <a:xfrm>
            <a:off x="4453130" y="2857483"/>
            <a:ext cx="1264153" cy="432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a:solidFill>
                  <a:srgbClr val="000000"/>
                </a:solidFill>
                <a:latin typeface="Arial"/>
                <a:cs typeface="Arial"/>
              </a:rPr>
              <a:t>Staffing?</a:t>
            </a:r>
          </a:p>
        </p:txBody>
      </p:sp>
      <p:sp>
        <p:nvSpPr>
          <p:cNvPr id="30" name="Subtitle 2"/>
          <p:cNvSpPr txBox="1">
            <a:spLocks/>
          </p:cNvSpPr>
          <p:nvPr/>
        </p:nvSpPr>
        <p:spPr>
          <a:xfrm>
            <a:off x="5802270" y="2855330"/>
            <a:ext cx="1471020" cy="432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a:solidFill>
                  <a:srgbClr val="000000"/>
                </a:solidFill>
                <a:latin typeface="Arial"/>
                <a:cs typeface="Arial"/>
              </a:rPr>
              <a:t>Paperwork</a:t>
            </a:r>
          </a:p>
        </p:txBody>
      </p:sp>
      <p:pic>
        <p:nvPicPr>
          <p:cNvPr id="7" name="Picture 6">
            <a:extLst>
              <a:ext uri="{FF2B5EF4-FFF2-40B4-BE49-F238E27FC236}">
                <a16:creationId xmlns:a16="http://schemas.microsoft.com/office/drawing/2014/main" id="{C51130B9-6F1F-E278-5081-EBD8D2010626}"/>
              </a:ext>
            </a:extLst>
          </p:cNvPr>
          <p:cNvPicPr>
            <a:picLocks noChangeAspect="1"/>
          </p:cNvPicPr>
          <p:nvPr/>
        </p:nvPicPr>
        <p:blipFill>
          <a:blip r:embed="rId8"/>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3535872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76463"/>
            <a:ext cx="6583680" cy="685800"/>
          </a:xfrm>
        </p:spPr>
        <p:txBody>
          <a:bodyPr>
            <a:normAutofit/>
          </a:bodyPr>
          <a:lstStyle/>
          <a:p>
            <a:r>
              <a:rPr lang="en-US" sz="3000" b="1" spc="16" dirty="0"/>
              <a:t>New Challenge:</a:t>
            </a:r>
          </a:p>
        </p:txBody>
      </p:sp>
      <p:sp>
        <p:nvSpPr>
          <p:cNvPr id="4" name="Rectangle 3"/>
          <p:cNvSpPr/>
          <p:nvPr/>
        </p:nvSpPr>
        <p:spPr>
          <a:xfrm>
            <a:off x="0" y="1"/>
            <a:ext cx="7315200" cy="111007"/>
          </a:xfrm>
          <a:prstGeom prst="rect">
            <a:avLst/>
          </a:prstGeom>
          <a:solidFill>
            <a:srgbClr val="00A88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chemeClr val="accent2"/>
              </a:solidFill>
            </a:endParaRPr>
          </a:p>
        </p:txBody>
      </p:sp>
      <p:sp>
        <p:nvSpPr>
          <p:cNvPr id="5" name="Subtitle 2"/>
          <p:cNvSpPr txBox="1">
            <a:spLocks/>
          </p:cNvSpPr>
          <p:nvPr/>
        </p:nvSpPr>
        <p:spPr>
          <a:xfrm>
            <a:off x="3731037" y="1885947"/>
            <a:ext cx="2133077" cy="523572"/>
          </a:xfrm>
          <a:prstGeom prst="rect">
            <a:avLst/>
          </a:prstGeom>
        </p:spPr>
        <p:txBody>
          <a:bodyPr vert="horz" lIns="73152" tIns="36576" rIns="73152" bIns="36576"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latin typeface="Arial"/>
                <a:cs typeface="Arial"/>
              </a:rPr>
              <a:t>Reorganize!</a:t>
            </a:r>
          </a:p>
        </p:txBody>
      </p:sp>
      <p:sp>
        <p:nvSpPr>
          <p:cNvPr id="7" name="Subtitle 2"/>
          <p:cNvSpPr txBox="1">
            <a:spLocks/>
          </p:cNvSpPr>
          <p:nvPr/>
        </p:nvSpPr>
        <p:spPr>
          <a:xfrm>
            <a:off x="3731037" y="2409519"/>
            <a:ext cx="3170366" cy="748290"/>
          </a:xfrm>
          <a:prstGeom prst="rect">
            <a:avLst/>
          </a:prstGeom>
        </p:spPr>
        <p:txBody>
          <a:bodyPr vert="horz" lIns="73152" tIns="36576" rIns="73152" bIns="36576"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dirty="0">
                <a:solidFill>
                  <a:schemeClr val="tx1"/>
                </a:solidFill>
                <a:latin typeface="Arial"/>
                <a:cs typeface="Arial"/>
              </a:rPr>
              <a:t>Stand up and move to the department on your left</a:t>
            </a:r>
          </a:p>
        </p:txBody>
      </p:sp>
      <p:cxnSp>
        <p:nvCxnSpPr>
          <p:cNvPr id="9" name="Straight Connector 8"/>
          <p:cNvCxnSpPr/>
          <p:nvPr/>
        </p:nvCxnSpPr>
        <p:spPr>
          <a:xfrm rot="10800000" flipV="1">
            <a:off x="1140332" y="1649162"/>
            <a:ext cx="490142" cy="415178"/>
          </a:xfrm>
          <a:prstGeom prst="bentConnector3">
            <a:avLst>
              <a:gd name="adj1" fmla="val 101115"/>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8" name="Picture 17" descr="chart-6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55225" y="2257198"/>
            <a:ext cx="415575" cy="566992"/>
          </a:xfrm>
          <a:prstGeom prst="rect">
            <a:avLst/>
          </a:prstGeom>
        </p:spPr>
      </p:pic>
      <p:pic>
        <p:nvPicPr>
          <p:cNvPr id="19" name="Picture 18" descr="heart-64.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95054" y="1421651"/>
            <a:ext cx="548569" cy="464296"/>
          </a:xfrm>
          <a:prstGeom prst="rect">
            <a:avLst/>
          </a:prstGeom>
        </p:spPr>
      </p:pic>
      <p:pic>
        <p:nvPicPr>
          <p:cNvPr id="20" name="Picture 19" descr="scissors-65.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4816" y="2257199"/>
            <a:ext cx="639060" cy="566992"/>
          </a:xfrm>
          <a:prstGeom prst="rect">
            <a:avLst/>
          </a:prstGeom>
        </p:spPr>
      </p:pic>
      <p:pic>
        <p:nvPicPr>
          <p:cNvPr id="21" name="Picture 20" descr="stethoscope-66.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71704" y="3096984"/>
            <a:ext cx="375788" cy="691417"/>
          </a:xfrm>
          <a:prstGeom prst="rect">
            <a:avLst/>
          </a:prstGeom>
        </p:spPr>
      </p:pic>
      <p:cxnSp>
        <p:nvCxnSpPr>
          <p:cNvPr id="22" name="Straight Connector 8"/>
          <p:cNvCxnSpPr/>
          <p:nvPr/>
        </p:nvCxnSpPr>
        <p:spPr>
          <a:xfrm>
            <a:off x="1146682" y="2941146"/>
            <a:ext cx="633774" cy="504579"/>
          </a:xfrm>
          <a:prstGeom prst="bentConnector3">
            <a:avLst>
              <a:gd name="adj1" fmla="val 480"/>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8"/>
          <p:cNvCxnSpPr/>
          <p:nvPr/>
        </p:nvCxnSpPr>
        <p:spPr>
          <a:xfrm flipV="1">
            <a:off x="2445091" y="3044281"/>
            <a:ext cx="510914" cy="401445"/>
          </a:xfrm>
          <a:prstGeom prst="bentConnector3">
            <a:avLst>
              <a:gd name="adj1" fmla="val 98572"/>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8"/>
          <p:cNvCxnSpPr/>
          <p:nvPr/>
        </p:nvCxnSpPr>
        <p:spPr>
          <a:xfrm>
            <a:off x="2503481" y="1649163"/>
            <a:ext cx="452524" cy="415178"/>
          </a:xfrm>
          <a:prstGeom prst="bentConnector3">
            <a:avLst>
              <a:gd name="adj1" fmla="val 100000"/>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8" name="Isosceles Triangle 37"/>
          <p:cNvSpPr/>
          <p:nvPr/>
        </p:nvSpPr>
        <p:spPr>
          <a:xfrm rot="5400000">
            <a:off x="1471080" y="1567826"/>
            <a:ext cx="227618" cy="164158"/>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Isosceles Triangle 38"/>
          <p:cNvSpPr/>
          <p:nvPr/>
        </p:nvSpPr>
        <p:spPr>
          <a:xfrm rot="10800000">
            <a:off x="2841451" y="1948882"/>
            <a:ext cx="227618" cy="164158"/>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Isosceles Triangle 39"/>
          <p:cNvSpPr/>
          <p:nvPr/>
        </p:nvSpPr>
        <p:spPr>
          <a:xfrm rot="16200000">
            <a:off x="2369568" y="3362901"/>
            <a:ext cx="227618" cy="164158"/>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Isosceles Triangle 40"/>
          <p:cNvSpPr/>
          <p:nvPr/>
        </p:nvSpPr>
        <p:spPr>
          <a:xfrm>
            <a:off x="1033616" y="2911951"/>
            <a:ext cx="227618" cy="164158"/>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713DFBE-F7D4-77B5-872A-705980BF655A}"/>
              </a:ext>
            </a:extLst>
          </p:cNvPr>
          <p:cNvPicPr>
            <a:picLocks noChangeAspect="1"/>
          </p:cNvPicPr>
          <p:nvPr/>
        </p:nvPicPr>
        <p:blipFill>
          <a:blip r:embed="rId7"/>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53059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76463"/>
            <a:ext cx="6583680" cy="685800"/>
          </a:xfrm>
        </p:spPr>
        <p:txBody>
          <a:bodyPr>
            <a:normAutofit/>
          </a:bodyPr>
          <a:lstStyle/>
          <a:p>
            <a:r>
              <a:rPr lang="en-US" sz="3000" b="1" spc="16" dirty="0"/>
              <a:t>New Challenge:</a:t>
            </a:r>
          </a:p>
        </p:txBody>
      </p:sp>
      <p:sp>
        <p:nvSpPr>
          <p:cNvPr id="4" name="Rectangle 3"/>
          <p:cNvSpPr/>
          <p:nvPr/>
        </p:nvSpPr>
        <p:spPr>
          <a:xfrm>
            <a:off x="0" y="1"/>
            <a:ext cx="7315200" cy="111007"/>
          </a:xfrm>
          <a:prstGeom prst="rect">
            <a:avLst/>
          </a:prstGeom>
          <a:solidFill>
            <a:srgbClr val="00A88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chemeClr val="accent2"/>
              </a:solidFill>
            </a:endParaRPr>
          </a:p>
        </p:txBody>
      </p:sp>
      <p:sp>
        <p:nvSpPr>
          <p:cNvPr id="5" name="Subtitle 2"/>
          <p:cNvSpPr txBox="1">
            <a:spLocks/>
          </p:cNvSpPr>
          <p:nvPr/>
        </p:nvSpPr>
        <p:spPr>
          <a:xfrm>
            <a:off x="3731037" y="1885947"/>
            <a:ext cx="2133077" cy="523572"/>
          </a:xfrm>
          <a:prstGeom prst="rect">
            <a:avLst/>
          </a:prstGeom>
        </p:spPr>
        <p:txBody>
          <a:bodyPr vert="horz" lIns="73152" tIns="36576" rIns="73152" bIns="36576"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latin typeface="Arial"/>
                <a:cs typeface="Arial"/>
              </a:rPr>
              <a:t>Research!</a:t>
            </a:r>
          </a:p>
        </p:txBody>
      </p:sp>
      <p:sp>
        <p:nvSpPr>
          <p:cNvPr id="7" name="Subtitle 2"/>
          <p:cNvSpPr txBox="1">
            <a:spLocks/>
          </p:cNvSpPr>
          <p:nvPr/>
        </p:nvSpPr>
        <p:spPr>
          <a:xfrm>
            <a:off x="3731037" y="2409519"/>
            <a:ext cx="3170366" cy="1194642"/>
          </a:xfrm>
          <a:prstGeom prst="rect">
            <a:avLst/>
          </a:prstGeom>
        </p:spPr>
        <p:txBody>
          <a:bodyPr vert="horz" lIns="73152" tIns="36576" rIns="73152" bIns="36576"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dirty="0">
                <a:solidFill>
                  <a:schemeClr val="tx1"/>
                </a:solidFill>
                <a:latin typeface="Arial"/>
                <a:cs typeface="Arial"/>
              </a:rPr>
              <a:t>Surgery Managers, </a:t>
            </a:r>
          </a:p>
          <a:p>
            <a:pPr algn="l"/>
            <a:r>
              <a:rPr lang="en-US" sz="2000" dirty="0">
                <a:solidFill>
                  <a:schemeClr val="tx1"/>
                </a:solidFill>
                <a:latin typeface="Arial"/>
                <a:cs typeface="Arial"/>
              </a:rPr>
              <a:t>search for best practices in the field and report back</a:t>
            </a:r>
          </a:p>
        </p:txBody>
      </p:sp>
      <p:pic>
        <p:nvPicPr>
          <p:cNvPr id="23" name="Picture 22" descr="scissors-65.jpg">
            <a:extLst>
              <a:ext uri="{FF2B5EF4-FFF2-40B4-BE49-F238E27FC236}">
                <a16:creationId xmlns:a16="http://schemas.microsoft.com/office/drawing/2014/main" id="{EA99C15F-AC33-EB49-9535-160D6A140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960" y="2182982"/>
            <a:ext cx="709842" cy="629792"/>
          </a:xfrm>
          <a:prstGeom prst="rect">
            <a:avLst/>
          </a:prstGeom>
        </p:spPr>
      </p:pic>
      <p:sp>
        <p:nvSpPr>
          <p:cNvPr id="24" name="Isosceles Triangle 37">
            <a:extLst>
              <a:ext uri="{FF2B5EF4-FFF2-40B4-BE49-F238E27FC236}">
                <a16:creationId xmlns:a16="http://schemas.microsoft.com/office/drawing/2014/main" id="{DD07C1BA-7741-7C45-A579-F3F81F185C7E}"/>
              </a:ext>
            </a:extLst>
          </p:cNvPr>
          <p:cNvSpPr/>
          <p:nvPr/>
        </p:nvSpPr>
        <p:spPr>
          <a:xfrm rot="2700000">
            <a:off x="2714624" y="1632680"/>
            <a:ext cx="227618" cy="164158"/>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8">
            <a:extLst>
              <a:ext uri="{FF2B5EF4-FFF2-40B4-BE49-F238E27FC236}">
                <a16:creationId xmlns:a16="http://schemas.microsoft.com/office/drawing/2014/main" id="{7C1668C5-F94A-9647-937B-FBD5ECBC9F16}"/>
              </a:ext>
            </a:extLst>
          </p:cNvPr>
          <p:cNvCxnSpPr>
            <a:cxnSpLocks/>
          </p:cNvCxnSpPr>
          <p:nvPr/>
        </p:nvCxnSpPr>
        <p:spPr>
          <a:xfrm rot="2700000" flipV="1">
            <a:off x="980160" y="1918838"/>
            <a:ext cx="596858" cy="2"/>
          </a:xfrm>
          <a:prstGeom prst="bent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Isosceles Triangle 37">
            <a:extLst>
              <a:ext uri="{FF2B5EF4-FFF2-40B4-BE49-F238E27FC236}">
                <a16:creationId xmlns:a16="http://schemas.microsoft.com/office/drawing/2014/main" id="{D90F4216-B4F1-3740-B6BE-52042369AADF}"/>
              </a:ext>
            </a:extLst>
          </p:cNvPr>
          <p:cNvSpPr/>
          <p:nvPr/>
        </p:nvSpPr>
        <p:spPr>
          <a:xfrm rot="18900000">
            <a:off x="960847" y="1632680"/>
            <a:ext cx="227618" cy="164158"/>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8">
            <a:extLst>
              <a:ext uri="{FF2B5EF4-FFF2-40B4-BE49-F238E27FC236}">
                <a16:creationId xmlns:a16="http://schemas.microsoft.com/office/drawing/2014/main" id="{F6584886-1068-F24F-9E6A-0FDA65808BFF}"/>
              </a:ext>
            </a:extLst>
          </p:cNvPr>
          <p:cNvCxnSpPr>
            <a:cxnSpLocks/>
          </p:cNvCxnSpPr>
          <p:nvPr/>
        </p:nvCxnSpPr>
        <p:spPr>
          <a:xfrm rot="13500000" flipV="1">
            <a:off x="2311894" y="3137890"/>
            <a:ext cx="596858" cy="2"/>
          </a:xfrm>
          <a:prstGeom prst="bent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Isosceles Triangle 37">
            <a:extLst>
              <a:ext uri="{FF2B5EF4-FFF2-40B4-BE49-F238E27FC236}">
                <a16:creationId xmlns:a16="http://schemas.microsoft.com/office/drawing/2014/main" id="{98E92431-C746-7B4D-BB54-BE401EBFD23D}"/>
              </a:ext>
            </a:extLst>
          </p:cNvPr>
          <p:cNvSpPr/>
          <p:nvPr/>
        </p:nvSpPr>
        <p:spPr>
          <a:xfrm rot="8100000">
            <a:off x="2673633" y="3238627"/>
            <a:ext cx="227618" cy="164158"/>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8">
            <a:extLst>
              <a:ext uri="{FF2B5EF4-FFF2-40B4-BE49-F238E27FC236}">
                <a16:creationId xmlns:a16="http://schemas.microsoft.com/office/drawing/2014/main" id="{19EF678B-F89A-3C40-8900-BDD748855F1B}"/>
              </a:ext>
            </a:extLst>
          </p:cNvPr>
          <p:cNvCxnSpPr>
            <a:cxnSpLocks/>
          </p:cNvCxnSpPr>
          <p:nvPr/>
        </p:nvCxnSpPr>
        <p:spPr>
          <a:xfrm rot="8100000" flipV="1">
            <a:off x="980159" y="3130948"/>
            <a:ext cx="596858" cy="2"/>
          </a:xfrm>
          <a:prstGeom prst="bent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Isosceles Triangle 37">
            <a:extLst>
              <a:ext uri="{FF2B5EF4-FFF2-40B4-BE49-F238E27FC236}">
                <a16:creationId xmlns:a16="http://schemas.microsoft.com/office/drawing/2014/main" id="{4289DF6B-9BBB-9742-9BD0-D6AE5994DF84}"/>
              </a:ext>
            </a:extLst>
          </p:cNvPr>
          <p:cNvSpPr/>
          <p:nvPr/>
        </p:nvSpPr>
        <p:spPr>
          <a:xfrm rot="13500000">
            <a:off x="996288" y="3215112"/>
            <a:ext cx="227618" cy="164158"/>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8">
            <a:extLst>
              <a:ext uri="{FF2B5EF4-FFF2-40B4-BE49-F238E27FC236}">
                <a16:creationId xmlns:a16="http://schemas.microsoft.com/office/drawing/2014/main" id="{2C255259-65F8-984B-ADF9-6AF9B75C8F50}"/>
              </a:ext>
            </a:extLst>
          </p:cNvPr>
          <p:cNvCxnSpPr>
            <a:cxnSpLocks/>
          </p:cNvCxnSpPr>
          <p:nvPr/>
        </p:nvCxnSpPr>
        <p:spPr>
          <a:xfrm rot="8100000" flipV="1">
            <a:off x="2311895" y="1925780"/>
            <a:ext cx="596858" cy="2"/>
          </a:xfrm>
          <a:prstGeom prst="bent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8E09B821-CDA7-C00C-6FA9-E2B22BBB0266}"/>
              </a:ext>
            </a:extLst>
          </p:cNvPr>
          <p:cNvPicPr>
            <a:picLocks noChangeAspect="1"/>
          </p:cNvPicPr>
          <p:nvPr/>
        </p:nvPicPr>
        <p:blipFill>
          <a:blip r:embed="rId4"/>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425051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challenge-divert-47-4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3607" y="1467816"/>
            <a:ext cx="2448396" cy="2108151"/>
          </a:xfrm>
          <a:prstGeom prst="rect">
            <a:avLst/>
          </a:prstGeom>
        </p:spPr>
      </p:pic>
      <p:sp>
        <p:nvSpPr>
          <p:cNvPr id="4" name="Rectangle 3"/>
          <p:cNvSpPr/>
          <p:nvPr/>
        </p:nvSpPr>
        <p:spPr>
          <a:xfrm>
            <a:off x="0" y="1"/>
            <a:ext cx="7315200" cy="111007"/>
          </a:xfrm>
          <a:prstGeom prst="rect">
            <a:avLst/>
          </a:prstGeom>
          <a:solidFill>
            <a:srgbClr val="00A88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p>
        </p:txBody>
      </p:sp>
      <p:sp>
        <p:nvSpPr>
          <p:cNvPr id="5" name="Subtitle 2"/>
          <p:cNvSpPr txBox="1">
            <a:spLocks/>
          </p:cNvSpPr>
          <p:nvPr/>
        </p:nvSpPr>
        <p:spPr>
          <a:xfrm>
            <a:off x="3304518" y="1825467"/>
            <a:ext cx="2133077" cy="541071"/>
          </a:xfrm>
          <a:prstGeom prst="rect">
            <a:avLst/>
          </a:prstGeom>
        </p:spPr>
        <p:txBody>
          <a:bodyPr vert="horz" lIns="73152" tIns="36576" rIns="73152" bIns="36576"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latin typeface="Arial"/>
                <a:cs typeface="Arial"/>
              </a:rPr>
              <a:t>Divert!</a:t>
            </a:r>
          </a:p>
        </p:txBody>
      </p:sp>
      <p:sp>
        <p:nvSpPr>
          <p:cNvPr id="7" name="Subtitle 2"/>
          <p:cNvSpPr txBox="1">
            <a:spLocks/>
          </p:cNvSpPr>
          <p:nvPr/>
        </p:nvSpPr>
        <p:spPr>
          <a:xfrm>
            <a:off x="3317885" y="2366538"/>
            <a:ext cx="3679807" cy="1285062"/>
          </a:xfrm>
          <a:prstGeom prst="rect">
            <a:avLst/>
          </a:prstGeom>
        </p:spPr>
        <p:txBody>
          <a:bodyPr vert="horz" lIns="73152" tIns="36576" rIns="73152" bIns="36576"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dirty="0">
                <a:solidFill>
                  <a:schemeClr val="tx1"/>
                </a:solidFill>
                <a:latin typeface="Arial"/>
                <a:cs typeface="Arial"/>
              </a:rPr>
              <a:t>If closed, send your ambulance arrivals to another hospital’s Emergency department</a:t>
            </a:r>
          </a:p>
        </p:txBody>
      </p:sp>
      <p:sp>
        <p:nvSpPr>
          <p:cNvPr id="8" name="Title 1"/>
          <p:cNvSpPr txBox="1">
            <a:spLocks/>
          </p:cNvSpPr>
          <p:nvPr/>
        </p:nvSpPr>
        <p:spPr>
          <a:xfrm>
            <a:off x="365760" y="376463"/>
            <a:ext cx="6583680" cy="685800"/>
          </a:xfrm>
          <a:prstGeom prst="rect">
            <a:avLst/>
          </a:prstGeom>
        </p:spPr>
        <p:txBody>
          <a:bodyPr vert="horz" lIns="73152" tIns="36576" rIns="73152" bIns="36576" rtlCol="0" anchor="ctr">
            <a:normAutofit/>
          </a:bodyPr>
          <a:lstStyle>
            <a:lvl1pPr algn="ctr" defTabSz="731520" rtl="0" eaLnBrk="1" latinLnBrk="0" hangingPunct="1">
              <a:spcBef>
                <a:spcPct val="0"/>
              </a:spcBef>
              <a:buNone/>
              <a:defRPr sz="2900" kern="1200">
                <a:solidFill>
                  <a:schemeClr val="tx1"/>
                </a:solidFill>
                <a:latin typeface="+mj-lt"/>
                <a:ea typeface="+mj-ea"/>
                <a:cs typeface="+mj-cs"/>
              </a:defRPr>
            </a:lvl1pPr>
          </a:lstStyle>
          <a:p>
            <a:r>
              <a:rPr lang="en-US" sz="3000" b="1" spc="16" dirty="0"/>
              <a:t>New Challenge:</a:t>
            </a:r>
          </a:p>
        </p:txBody>
      </p:sp>
      <p:pic>
        <p:nvPicPr>
          <p:cNvPr id="2" name="Picture 1">
            <a:extLst>
              <a:ext uri="{FF2B5EF4-FFF2-40B4-BE49-F238E27FC236}">
                <a16:creationId xmlns:a16="http://schemas.microsoft.com/office/drawing/2014/main" id="{62D48C71-3E85-1BA0-7DBD-1FABCA26F336}"/>
              </a:ext>
            </a:extLst>
          </p:cNvPr>
          <p:cNvPicPr>
            <a:picLocks noChangeAspect="1"/>
          </p:cNvPicPr>
          <p:nvPr/>
        </p:nvPicPr>
        <p:blipFill>
          <a:blip r:embed="rId4"/>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202086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table&#10;&#10;Description automatically generated">
            <a:extLst>
              <a:ext uri="{FF2B5EF4-FFF2-40B4-BE49-F238E27FC236}">
                <a16:creationId xmlns:a16="http://schemas.microsoft.com/office/drawing/2014/main" id="{77B17111-3B10-F94E-BADA-E12106DF58B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7315200" cy="4114799"/>
          </a:xfrm>
          <a:prstGeom prst="rect">
            <a:avLst/>
          </a:prstGeom>
        </p:spPr>
      </p:pic>
      <p:sp>
        <p:nvSpPr>
          <p:cNvPr id="8" name="Rectangle 7"/>
          <p:cNvSpPr/>
          <p:nvPr/>
        </p:nvSpPr>
        <p:spPr>
          <a:xfrm>
            <a:off x="370262" y="2419518"/>
            <a:ext cx="6675057" cy="1477121"/>
          </a:xfrm>
          <a:prstGeom prst="rect">
            <a:avLst/>
          </a:prstGeom>
          <a:solidFill>
            <a:schemeClr val="bg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360070" y="341903"/>
            <a:ext cx="6695440" cy="685800"/>
          </a:xfrm>
        </p:spPr>
        <p:txBody>
          <a:bodyPr>
            <a:normAutofit/>
          </a:bodyPr>
          <a:lstStyle/>
          <a:p>
            <a:r>
              <a:rPr lang="en-US" sz="3600" b="1" dirty="0">
                <a:solidFill>
                  <a:schemeClr val="bg1"/>
                </a:solidFill>
                <a:effectLst>
                  <a:outerShdw blurRad="50800" dist="38100" dir="2700000" algn="tl" rotWithShape="0">
                    <a:prstClr val="black">
                      <a:alpha val="62000"/>
                    </a:prstClr>
                  </a:outerShdw>
                </a:effectLst>
              </a:rPr>
              <a:t>Calculate your scores</a:t>
            </a:r>
          </a:p>
        </p:txBody>
      </p:sp>
      <p:sp>
        <p:nvSpPr>
          <p:cNvPr id="7" name="Subtitle 2"/>
          <p:cNvSpPr txBox="1">
            <a:spLocks/>
          </p:cNvSpPr>
          <p:nvPr/>
        </p:nvSpPr>
        <p:spPr>
          <a:xfrm>
            <a:off x="530680" y="2609247"/>
            <a:ext cx="6354221" cy="1385969"/>
          </a:xfrm>
          <a:prstGeom prst="rect">
            <a:avLst/>
          </a:prstGeom>
        </p:spPr>
        <p:txBody>
          <a:bodyPr vert="horz" lIns="73152" tIns="36576" rIns="73152" bIns="36576"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spcAft>
                <a:spcPts val="480"/>
              </a:spcAft>
              <a:buFont typeface="+mj-lt"/>
              <a:buAutoNum type="arabicPeriod"/>
            </a:pPr>
            <a:r>
              <a:rPr lang="en-US" sz="1800" dirty="0">
                <a:solidFill>
                  <a:schemeClr val="tx1"/>
                </a:solidFill>
                <a:latin typeface="Arial"/>
                <a:cs typeface="Arial"/>
              </a:rPr>
              <a:t>Complete your department </a:t>
            </a:r>
            <a:r>
              <a:rPr lang="en-US" sz="1800" b="1" dirty="0">
                <a:solidFill>
                  <a:schemeClr val="tx1"/>
                </a:solidFill>
                <a:latin typeface="Arial"/>
                <a:cs typeface="Arial"/>
              </a:rPr>
              <a:t>Paperwork</a:t>
            </a:r>
          </a:p>
          <a:p>
            <a:pPr marL="342900" indent="-342900" algn="l">
              <a:spcAft>
                <a:spcPts val="480"/>
              </a:spcAft>
              <a:buFont typeface="+mj-lt"/>
              <a:buAutoNum type="arabicPeriod"/>
            </a:pPr>
            <a:r>
              <a:rPr lang="en-US" sz="1800" dirty="0">
                <a:solidFill>
                  <a:schemeClr val="tx1"/>
                </a:solidFill>
                <a:latin typeface="Arial"/>
                <a:cs typeface="Arial"/>
              </a:rPr>
              <a:t>Complete </a:t>
            </a:r>
            <a:r>
              <a:rPr lang="en-US" sz="1800" b="1" dirty="0">
                <a:solidFill>
                  <a:schemeClr val="tx1"/>
                </a:solidFill>
                <a:latin typeface="Arial"/>
                <a:cs typeface="Arial"/>
              </a:rPr>
              <a:t>2 worksheets: Financial and Quality</a:t>
            </a:r>
          </a:p>
          <a:p>
            <a:pPr marL="342900" indent="-342900" algn="l">
              <a:spcAft>
                <a:spcPts val="480"/>
              </a:spcAft>
              <a:buFont typeface="+mj-lt"/>
              <a:buAutoNum type="arabicPeriod"/>
            </a:pPr>
            <a:r>
              <a:rPr lang="en-US" sz="1800" dirty="0">
                <a:solidFill>
                  <a:schemeClr val="tx1"/>
                </a:solidFill>
                <a:latin typeface="Arial"/>
                <a:cs typeface="Arial"/>
              </a:rPr>
              <a:t>Post totals for the team on the </a:t>
            </a:r>
            <a:r>
              <a:rPr lang="en-US" sz="1800" b="1" dirty="0">
                <a:solidFill>
                  <a:schemeClr val="tx1"/>
                </a:solidFill>
                <a:latin typeface="Arial"/>
                <a:cs typeface="Arial"/>
              </a:rPr>
              <a:t>Team Performance Chart</a:t>
            </a:r>
          </a:p>
        </p:txBody>
      </p:sp>
    </p:spTree>
    <p:extLst>
      <p:ext uri="{BB962C8B-B14F-4D97-AF65-F5344CB8AC3E}">
        <p14:creationId xmlns:p14="http://schemas.microsoft.com/office/powerpoint/2010/main" val="3193771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6880" y="-494700"/>
            <a:ext cx="9206492" cy="5180400"/>
          </a:xfrm>
          <a:prstGeom prst="rect">
            <a:avLst/>
          </a:prstGeom>
        </p:spPr>
      </p:pic>
      <p:sp>
        <p:nvSpPr>
          <p:cNvPr id="5" name="Rectangle 4"/>
          <p:cNvSpPr/>
          <p:nvPr/>
        </p:nvSpPr>
        <p:spPr>
          <a:xfrm rot="20437483">
            <a:off x="45382" y="1401598"/>
            <a:ext cx="2544014" cy="707886"/>
          </a:xfrm>
          <a:prstGeom prst="rect">
            <a:avLst/>
          </a:prstGeom>
          <a:solidFill>
            <a:schemeClr val="bg1">
              <a:lumMod val="85000"/>
              <a:alpha val="57000"/>
            </a:schemeClr>
          </a:solidFill>
        </p:spPr>
        <p:txBody>
          <a:bodyPr wrap="square">
            <a:spAutoFit/>
          </a:bodyPr>
          <a:lstStyle/>
          <a:p>
            <a:pPr algn="ctr"/>
            <a:r>
              <a:rPr lang="en-US" sz="2000" dirty="0">
                <a:solidFill>
                  <a:srgbClr val="000000"/>
                </a:solidFill>
                <a:latin typeface="Century Gothic"/>
                <a:ea typeface=""/>
              </a:rPr>
              <a:t>How to complete the chart</a:t>
            </a:r>
            <a:endParaRPr lang="en-US" sz="1400" dirty="0"/>
          </a:p>
        </p:txBody>
      </p:sp>
    </p:spTree>
    <p:extLst>
      <p:ext uri="{BB962C8B-B14F-4D97-AF65-F5344CB8AC3E}">
        <p14:creationId xmlns:p14="http://schemas.microsoft.com/office/powerpoint/2010/main" val="1273163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at a table&#10;&#10;Description automatically generated">
            <a:extLst>
              <a:ext uri="{FF2B5EF4-FFF2-40B4-BE49-F238E27FC236}">
                <a16:creationId xmlns:a16="http://schemas.microsoft.com/office/drawing/2014/main" id="{BEFB2B37-BE95-4E4C-BA29-6AA41DC986C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088339"/>
            <a:ext cx="8256620" cy="5504413"/>
          </a:xfrm>
          <a:prstGeom prst="rect">
            <a:avLst/>
          </a:prstGeom>
        </p:spPr>
      </p:pic>
      <p:sp>
        <p:nvSpPr>
          <p:cNvPr id="7" name="Rectangle 6"/>
          <p:cNvSpPr/>
          <p:nvPr/>
        </p:nvSpPr>
        <p:spPr>
          <a:xfrm>
            <a:off x="4465122" y="3025484"/>
            <a:ext cx="2601442" cy="921320"/>
          </a:xfrm>
          <a:prstGeom prst="rect">
            <a:avLst/>
          </a:prstGeom>
          <a:solidFill>
            <a:schemeClr val="accent4">
              <a:alpha val="88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00A88E"/>
              </a:solidFill>
            </a:endParaRPr>
          </a:p>
        </p:txBody>
      </p:sp>
      <p:sp>
        <p:nvSpPr>
          <p:cNvPr id="8" name="Title 1"/>
          <p:cNvSpPr txBox="1">
            <a:spLocks/>
          </p:cNvSpPr>
          <p:nvPr/>
        </p:nvSpPr>
        <p:spPr>
          <a:xfrm>
            <a:off x="4554514" y="3112825"/>
            <a:ext cx="2464323" cy="651379"/>
          </a:xfrm>
          <a:prstGeom prst="rect">
            <a:avLst/>
          </a:prstGeom>
        </p:spPr>
        <p:txBody>
          <a:bodyPr vert="horz" lIns="73152" tIns="36576" rIns="73152" bIns="36576" rtlCol="0" anchor="ctr">
            <a:noAutofit/>
          </a:bodyPr>
          <a:lstStyle>
            <a:lvl1pPr algn="ctr" defTabSz="731520" rtl="0" eaLnBrk="1" latinLnBrk="0" hangingPunct="1">
              <a:spcBef>
                <a:spcPct val="0"/>
              </a:spcBef>
              <a:buNone/>
              <a:defRPr sz="2900" kern="1200">
                <a:solidFill>
                  <a:schemeClr val="tx1"/>
                </a:solidFill>
                <a:latin typeface="+mj-lt"/>
                <a:ea typeface="+mj-ea"/>
                <a:cs typeface="+mj-cs"/>
              </a:defRPr>
            </a:lvl1pPr>
          </a:lstStyle>
          <a:p>
            <a:pPr algn="l"/>
            <a:r>
              <a:rPr lang="en-US" sz="2300" spc="16" dirty="0">
                <a:solidFill>
                  <a:schemeClr val="bg1"/>
                </a:solidFill>
              </a:rPr>
              <a:t>Reflecting on</a:t>
            </a:r>
          </a:p>
          <a:p>
            <a:pPr algn="l"/>
            <a:r>
              <a:rPr lang="en-US" sz="2300" spc="16" dirty="0">
                <a:solidFill>
                  <a:schemeClr val="bg1"/>
                </a:solidFill>
              </a:rPr>
              <a:t>the Gameplay</a:t>
            </a:r>
          </a:p>
        </p:txBody>
      </p:sp>
      <p:pic>
        <p:nvPicPr>
          <p:cNvPr id="9" name="Picture 8" descr="EKGlin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23064" y="3754811"/>
            <a:ext cx="719777" cy="248038"/>
          </a:xfrm>
          <a:prstGeom prst="rect">
            <a:avLst/>
          </a:prstGeom>
        </p:spPr>
      </p:pic>
    </p:spTree>
    <p:extLst>
      <p:ext uri="{BB962C8B-B14F-4D97-AF65-F5344CB8AC3E}">
        <p14:creationId xmlns:p14="http://schemas.microsoft.com/office/powerpoint/2010/main" val="2069104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67219"/>
            <a:ext cx="6583680" cy="685800"/>
          </a:xfrm>
        </p:spPr>
        <p:txBody>
          <a:bodyPr>
            <a:normAutofit/>
          </a:bodyPr>
          <a:lstStyle/>
          <a:p>
            <a:r>
              <a:rPr lang="en-US" sz="3000" b="1" dirty="0"/>
              <a:t>Team Dialogue</a:t>
            </a:r>
          </a:p>
        </p:txBody>
      </p:sp>
      <p:sp>
        <p:nvSpPr>
          <p:cNvPr id="3" name="Content Placeholder 2"/>
          <p:cNvSpPr>
            <a:spLocks noGrp="1"/>
          </p:cNvSpPr>
          <p:nvPr>
            <p:ph idx="1"/>
          </p:nvPr>
        </p:nvSpPr>
        <p:spPr>
          <a:xfrm>
            <a:off x="365760" y="1649634"/>
            <a:ext cx="6583680" cy="1849166"/>
          </a:xfrm>
        </p:spPr>
        <p:txBody>
          <a:bodyPr>
            <a:normAutofit/>
          </a:bodyPr>
          <a:lstStyle/>
          <a:p>
            <a:pPr>
              <a:lnSpc>
                <a:spcPct val="110000"/>
              </a:lnSpc>
            </a:pPr>
            <a:r>
              <a:rPr lang="en-US" sz="2100" dirty="0"/>
              <a:t>What felt real?</a:t>
            </a:r>
          </a:p>
          <a:p>
            <a:pPr>
              <a:lnSpc>
                <a:spcPct val="110000"/>
              </a:lnSpc>
            </a:pPr>
            <a:r>
              <a:rPr lang="en-US" sz="2100" dirty="0"/>
              <a:t>What drove your behavior?</a:t>
            </a:r>
          </a:p>
          <a:p>
            <a:pPr>
              <a:lnSpc>
                <a:spcPct val="110000"/>
              </a:lnSpc>
            </a:pPr>
            <a:r>
              <a:rPr lang="en-US" sz="2100" dirty="0"/>
              <a:t>Core strategies for improvement?</a:t>
            </a:r>
          </a:p>
        </p:txBody>
      </p:sp>
      <p:sp>
        <p:nvSpPr>
          <p:cNvPr id="7" name="Rectangle 6"/>
          <p:cNvSpPr/>
          <p:nvPr/>
        </p:nvSpPr>
        <p:spPr>
          <a:xfrm>
            <a:off x="0" y="1"/>
            <a:ext cx="7315200" cy="111007"/>
          </a:xfrm>
          <a:prstGeom prst="rect">
            <a:avLst/>
          </a:prstGeom>
          <a:solidFill>
            <a:srgbClr val="4B63A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4" name="Picture 3">
            <a:extLst>
              <a:ext uri="{FF2B5EF4-FFF2-40B4-BE49-F238E27FC236}">
                <a16:creationId xmlns:a16="http://schemas.microsoft.com/office/drawing/2014/main" id="{41BC2920-EFD4-7171-282B-13825811E7C1}"/>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353557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D1E36ACE-A507-F14A-B45D-4622BC1ACAD1}"/>
              </a:ext>
            </a:extLst>
          </p:cNvPr>
          <p:cNvPicPr>
            <a:picLocks noChangeAspect="1"/>
          </p:cNvPicPr>
          <p:nvPr/>
        </p:nvPicPr>
        <p:blipFill rotWithShape="1">
          <a:blip r:embed="rId3"/>
          <a:srcRect l="6" t="5909" r="-6" b="10551"/>
          <a:stretch/>
        </p:blipFill>
        <p:spPr>
          <a:xfrm>
            <a:off x="0" y="-1"/>
            <a:ext cx="7315614" cy="4114801"/>
          </a:xfrm>
          <a:prstGeom prst="rect">
            <a:avLst/>
          </a:prstGeom>
        </p:spPr>
      </p:pic>
      <p:sp>
        <p:nvSpPr>
          <p:cNvPr id="6" name="Title 1"/>
          <p:cNvSpPr>
            <a:spLocks noGrp="1"/>
          </p:cNvSpPr>
          <p:nvPr>
            <p:ph type="title"/>
          </p:nvPr>
        </p:nvSpPr>
        <p:spPr>
          <a:xfrm>
            <a:off x="5349966" y="0"/>
            <a:ext cx="1664060" cy="611514"/>
          </a:xfrm>
        </p:spPr>
        <p:txBody>
          <a:bodyPr>
            <a:normAutofit/>
          </a:bodyPr>
          <a:lstStyle/>
          <a:p>
            <a:r>
              <a:rPr lang="en-US" sz="3000" spc="16" dirty="0">
                <a:solidFill>
                  <a:schemeClr val="bg1"/>
                </a:solidFill>
              </a:rPr>
              <a:t>Setup</a:t>
            </a:r>
          </a:p>
        </p:txBody>
      </p:sp>
    </p:spTree>
    <p:extLst>
      <p:ext uri="{BB962C8B-B14F-4D97-AF65-F5344CB8AC3E}">
        <p14:creationId xmlns:p14="http://schemas.microsoft.com/office/powerpoint/2010/main" val="2509091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71698"/>
            <a:ext cx="6583680" cy="685800"/>
          </a:xfrm>
        </p:spPr>
        <p:txBody>
          <a:bodyPr>
            <a:normAutofit/>
          </a:bodyPr>
          <a:lstStyle/>
          <a:p>
            <a:pPr algn="r"/>
            <a:r>
              <a:rPr lang="en-US" sz="3000" b="1" spc="16" dirty="0"/>
              <a:t>What </a:t>
            </a:r>
            <a:r>
              <a:rPr lang="en-US" b="1" spc="16" dirty="0"/>
              <a:t>felt</a:t>
            </a:r>
            <a:r>
              <a:rPr lang="en-US" sz="3000" b="1" spc="16" dirty="0"/>
              <a:t> real?</a:t>
            </a:r>
          </a:p>
        </p:txBody>
      </p:sp>
      <p:sp>
        <p:nvSpPr>
          <p:cNvPr id="4" name="Rectangle 3"/>
          <p:cNvSpPr/>
          <p:nvPr/>
        </p:nvSpPr>
        <p:spPr>
          <a:xfrm>
            <a:off x="0" y="1"/>
            <a:ext cx="7315200" cy="111007"/>
          </a:xfrm>
          <a:prstGeom prst="rect">
            <a:avLst/>
          </a:prstGeom>
          <a:solidFill>
            <a:srgbClr val="4B63A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sp>
        <p:nvSpPr>
          <p:cNvPr id="6" name="Text Placeholder 4">
            <a:extLst>
              <a:ext uri="{FF2B5EF4-FFF2-40B4-BE49-F238E27FC236}">
                <a16:creationId xmlns:a16="http://schemas.microsoft.com/office/drawing/2014/main" id="{98F6D9B5-EE8E-3844-ADEA-823422AF7505}"/>
              </a:ext>
            </a:extLst>
          </p:cNvPr>
          <p:cNvSpPr>
            <a:spLocks noGrp="1"/>
          </p:cNvSpPr>
          <p:nvPr>
            <p:ph type="body" sz="quarter" idx="13"/>
          </p:nvPr>
        </p:nvSpPr>
        <p:spPr>
          <a:xfrm>
            <a:off x="365760" y="963931"/>
            <a:ext cx="6583680" cy="2724150"/>
          </a:xfrm>
        </p:spPr>
        <p:txBody>
          <a:bodyPr/>
          <a:lstStyle/>
          <a:p>
            <a:endParaRPr lang="en-US" dirty="0"/>
          </a:p>
        </p:txBody>
      </p:sp>
      <p:pic>
        <p:nvPicPr>
          <p:cNvPr id="3" name="Picture 2">
            <a:extLst>
              <a:ext uri="{FF2B5EF4-FFF2-40B4-BE49-F238E27FC236}">
                <a16:creationId xmlns:a16="http://schemas.microsoft.com/office/drawing/2014/main" id="{A419781C-38A1-D1F9-044F-DD1D9EAD62EB}"/>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650386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41218"/>
            <a:ext cx="6583680" cy="685800"/>
          </a:xfrm>
        </p:spPr>
        <p:txBody>
          <a:bodyPr>
            <a:normAutofit/>
          </a:bodyPr>
          <a:lstStyle/>
          <a:p>
            <a:pPr algn="r"/>
            <a:r>
              <a:rPr lang="en-US" b="1" spc="16" dirty="0"/>
              <a:t>What drove behavior?</a:t>
            </a:r>
          </a:p>
        </p:txBody>
      </p:sp>
      <p:sp>
        <p:nvSpPr>
          <p:cNvPr id="4" name="Rectangle 3"/>
          <p:cNvSpPr/>
          <p:nvPr/>
        </p:nvSpPr>
        <p:spPr>
          <a:xfrm>
            <a:off x="0" y="1"/>
            <a:ext cx="7315200" cy="111007"/>
          </a:xfrm>
          <a:prstGeom prst="rect">
            <a:avLst/>
          </a:prstGeom>
          <a:solidFill>
            <a:srgbClr val="4B63A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sp>
        <p:nvSpPr>
          <p:cNvPr id="5" name="Text Placeholder 4"/>
          <p:cNvSpPr>
            <a:spLocks noGrp="1"/>
          </p:cNvSpPr>
          <p:nvPr>
            <p:ph type="body" sz="quarter" idx="13"/>
          </p:nvPr>
        </p:nvSpPr>
        <p:spPr/>
        <p:txBody>
          <a:bodyPr/>
          <a:lstStyle/>
          <a:p>
            <a:endParaRPr lang="en-US" dirty="0"/>
          </a:p>
        </p:txBody>
      </p:sp>
      <p:pic>
        <p:nvPicPr>
          <p:cNvPr id="3" name="Picture 2">
            <a:extLst>
              <a:ext uri="{FF2B5EF4-FFF2-40B4-BE49-F238E27FC236}">
                <a16:creationId xmlns:a16="http://schemas.microsoft.com/office/drawing/2014/main" id="{027953BF-49CC-EFBD-7ADB-3F046E173C30}"/>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3360988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52689"/>
            <a:ext cx="6583680" cy="685800"/>
          </a:xfrm>
        </p:spPr>
        <p:txBody>
          <a:bodyPr>
            <a:normAutofit/>
          </a:bodyPr>
          <a:lstStyle/>
          <a:p>
            <a:pPr algn="r"/>
            <a:r>
              <a:rPr lang="en-US" b="1" spc="16" dirty="0"/>
              <a:t>Strategies?</a:t>
            </a:r>
          </a:p>
        </p:txBody>
      </p:sp>
      <p:sp>
        <p:nvSpPr>
          <p:cNvPr id="4" name="Rectangle 3"/>
          <p:cNvSpPr/>
          <p:nvPr/>
        </p:nvSpPr>
        <p:spPr>
          <a:xfrm>
            <a:off x="0" y="1"/>
            <a:ext cx="7315200" cy="111007"/>
          </a:xfrm>
          <a:prstGeom prst="rect">
            <a:avLst/>
          </a:prstGeom>
          <a:solidFill>
            <a:srgbClr val="4B63A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sp>
        <p:nvSpPr>
          <p:cNvPr id="5" name="Action Button: Return 4">
            <a:hlinkClick r:id="" action="ppaction://hlinkshowjump?jump=lastslideviewed" highlightClick="1"/>
          </p:cNvPr>
          <p:cNvSpPr/>
          <p:nvPr/>
        </p:nvSpPr>
        <p:spPr>
          <a:xfrm>
            <a:off x="69452" y="3778137"/>
            <a:ext cx="145856" cy="123078"/>
          </a:xfrm>
          <a:prstGeom prst="actionButtonReturn">
            <a:avLst/>
          </a:prstGeom>
          <a:solidFill>
            <a:schemeClr val="bg1">
              <a:lumMod val="85000"/>
              <a:alpha val="84000"/>
            </a:schemeClr>
          </a:solidFill>
          <a:ln w="3175" cmpd="sng">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Text Placeholder 5"/>
          <p:cNvSpPr>
            <a:spLocks noGrp="1"/>
          </p:cNvSpPr>
          <p:nvPr>
            <p:ph type="body" sz="quarter" idx="13"/>
          </p:nvPr>
        </p:nvSpPr>
        <p:spPr/>
        <p:txBody>
          <a:bodyPr/>
          <a:lstStyle/>
          <a:p>
            <a:endParaRPr lang="en-US"/>
          </a:p>
        </p:txBody>
      </p:sp>
      <p:pic>
        <p:nvPicPr>
          <p:cNvPr id="3" name="Picture 2">
            <a:extLst>
              <a:ext uri="{FF2B5EF4-FFF2-40B4-BE49-F238E27FC236}">
                <a16:creationId xmlns:a16="http://schemas.microsoft.com/office/drawing/2014/main" id="{EC15C5CD-171D-B6F9-1DC3-04CCB2F98F96}"/>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690013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a:extLst>
              <a:ext uri="{FF2B5EF4-FFF2-40B4-BE49-F238E27FC236}">
                <a16:creationId xmlns:a16="http://schemas.microsoft.com/office/drawing/2014/main" id="{78DEA8D8-26B4-6175-B05B-883C2F16CC83}"/>
              </a:ext>
            </a:extLst>
          </p:cNvPr>
          <p:cNvSpPr>
            <a:spLocks noGrp="1"/>
          </p:cNvSpPr>
          <p:nvPr>
            <p:ph idx="1"/>
          </p:nvPr>
        </p:nvSpPr>
        <p:spPr>
          <a:xfrm>
            <a:off x="3807303" y="1824718"/>
            <a:ext cx="2632234" cy="634732"/>
          </a:xfrm>
        </p:spPr>
        <p:txBody>
          <a:bodyPr>
            <a:normAutofit/>
          </a:bodyPr>
          <a:lstStyle/>
          <a:p>
            <a:pPr marL="0" indent="0">
              <a:spcAft>
                <a:spcPts val="1440"/>
              </a:spcAft>
              <a:buClr>
                <a:srgbClr val="CD0E26"/>
              </a:buClr>
              <a:buNone/>
            </a:pPr>
            <a:r>
              <a:rPr lang="en-US" sz="1800" dirty="0"/>
              <a:t>Who is responsible for Emergency waiting?</a:t>
            </a:r>
          </a:p>
        </p:txBody>
      </p:sp>
      <p:cxnSp>
        <p:nvCxnSpPr>
          <p:cNvPr id="66" name="Straight Arrow Connector 65">
            <a:extLst>
              <a:ext uri="{FF2B5EF4-FFF2-40B4-BE49-F238E27FC236}">
                <a16:creationId xmlns:a16="http://schemas.microsoft.com/office/drawing/2014/main" id="{A91D93A7-0A03-1E41-9C94-177C0066F9A0}"/>
              </a:ext>
            </a:extLst>
          </p:cNvPr>
          <p:cNvCxnSpPr>
            <a:cxnSpLocks/>
          </p:cNvCxnSpPr>
          <p:nvPr/>
        </p:nvCxnSpPr>
        <p:spPr>
          <a:xfrm flipH="1">
            <a:off x="1244601" y="1863725"/>
            <a:ext cx="390525" cy="1098550"/>
          </a:xfrm>
          <a:prstGeom prst="straightConnector1">
            <a:avLst/>
          </a:prstGeom>
          <a:ln w="25400" cmpd="sng">
            <a:miter lim="800000"/>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236F948-0C72-AB43-995F-E2DA4467147A}"/>
              </a:ext>
            </a:extLst>
          </p:cNvPr>
          <p:cNvCxnSpPr>
            <a:cxnSpLocks/>
          </p:cNvCxnSpPr>
          <p:nvPr/>
        </p:nvCxnSpPr>
        <p:spPr>
          <a:xfrm>
            <a:off x="640032" y="1429208"/>
            <a:ext cx="620026" cy="3175"/>
          </a:xfrm>
          <a:prstGeom prst="straightConnector1">
            <a:avLst/>
          </a:prstGeom>
          <a:ln w="69850" cap="flat" cmpd="sng">
            <a:miter lim="800000"/>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EBC286E-A49A-B740-AD39-3E1BA71054AE}"/>
              </a:ext>
            </a:extLst>
          </p:cNvPr>
          <p:cNvSpPr/>
          <p:nvPr/>
        </p:nvSpPr>
        <p:spPr>
          <a:xfrm>
            <a:off x="1379855" y="1051560"/>
            <a:ext cx="1083945"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C46F581-9F7B-9345-B0FC-8C568219700E}"/>
              </a:ext>
            </a:extLst>
          </p:cNvPr>
          <p:cNvSpPr/>
          <p:nvPr/>
        </p:nvSpPr>
        <p:spPr>
          <a:xfrm>
            <a:off x="1625600" y="2208944"/>
            <a:ext cx="624440" cy="45297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9DDEC4E-9DE8-C146-90D5-9841577FC229}"/>
              </a:ext>
            </a:extLst>
          </p:cNvPr>
          <p:cNvSpPr/>
          <p:nvPr/>
        </p:nvSpPr>
        <p:spPr>
          <a:xfrm>
            <a:off x="971053" y="3078822"/>
            <a:ext cx="719367" cy="52898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81B632-0D24-3447-A5AD-BF97FF0017D8}"/>
              </a:ext>
            </a:extLst>
          </p:cNvPr>
          <p:cNvSpPr/>
          <p:nvPr/>
        </p:nvSpPr>
        <p:spPr>
          <a:xfrm>
            <a:off x="2167847" y="3078822"/>
            <a:ext cx="1041115" cy="75343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D43D70DD-8853-EA4F-A5F2-B956EC3400A0}"/>
              </a:ext>
            </a:extLst>
          </p:cNvPr>
          <p:cNvCxnSpPr>
            <a:cxnSpLocks/>
          </p:cNvCxnSpPr>
          <p:nvPr/>
        </p:nvCxnSpPr>
        <p:spPr>
          <a:xfrm>
            <a:off x="2539848" y="1432383"/>
            <a:ext cx="431060" cy="0"/>
          </a:xfrm>
          <a:prstGeom prst="straightConnector1">
            <a:avLst/>
          </a:prstGeom>
          <a:ln w="25400" cmpd="sng">
            <a:miter lim="800000"/>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88B7153-5DEA-D448-A233-58D40F4DB0C4}"/>
              </a:ext>
            </a:extLst>
          </p:cNvPr>
          <p:cNvCxnSpPr>
            <a:cxnSpLocks/>
          </p:cNvCxnSpPr>
          <p:nvPr/>
        </p:nvCxnSpPr>
        <p:spPr>
          <a:xfrm flipH="1">
            <a:off x="1927545" y="1863725"/>
            <a:ext cx="632" cy="283573"/>
          </a:xfrm>
          <a:prstGeom prst="straightConnector1">
            <a:avLst/>
          </a:prstGeom>
          <a:ln w="25400" cmpd="sng">
            <a:miter lim="800000"/>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BFBE92E-DE77-8446-BEB6-576ACA83EEB6}"/>
              </a:ext>
            </a:extLst>
          </p:cNvPr>
          <p:cNvCxnSpPr>
            <a:cxnSpLocks/>
          </p:cNvCxnSpPr>
          <p:nvPr/>
        </p:nvCxnSpPr>
        <p:spPr>
          <a:xfrm>
            <a:off x="1149350" y="2438858"/>
            <a:ext cx="422275" cy="0"/>
          </a:xfrm>
          <a:prstGeom prst="straightConnector1">
            <a:avLst/>
          </a:prstGeom>
          <a:ln w="25400" cap="flat" cmpd="sng">
            <a:solidFill>
              <a:schemeClr val="accent6"/>
            </a:solidFill>
            <a:miter lim="800000"/>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FABD93D-E7C7-8642-9A9F-46BFE5CEBADE}"/>
              </a:ext>
            </a:extLst>
          </p:cNvPr>
          <p:cNvCxnSpPr>
            <a:cxnSpLocks/>
          </p:cNvCxnSpPr>
          <p:nvPr/>
        </p:nvCxnSpPr>
        <p:spPr>
          <a:xfrm>
            <a:off x="479425" y="3340558"/>
            <a:ext cx="422275" cy="0"/>
          </a:xfrm>
          <a:prstGeom prst="straightConnector1">
            <a:avLst/>
          </a:prstGeom>
          <a:ln w="25400" cap="flat" cmpd="sng">
            <a:solidFill>
              <a:schemeClr val="accent3"/>
            </a:solidFill>
            <a:miter lim="800000"/>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E42FB28-CE1E-F94A-969C-FBDADFD119E1}"/>
              </a:ext>
            </a:extLst>
          </p:cNvPr>
          <p:cNvCxnSpPr>
            <a:cxnSpLocks/>
          </p:cNvCxnSpPr>
          <p:nvPr/>
        </p:nvCxnSpPr>
        <p:spPr>
          <a:xfrm>
            <a:off x="1765300" y="3327858"/>
            <a:ext cx="314325" cy="0"/>
          </a:xfrm>
          <a:prstGeom prst="straightConnector1">
            <a:avLst/>
          </a:prstGeom>
          <a:ln w="25400" cap="flat" cmpd="sng">
            <a:solidFill>
              <a:schemeClr val="accent3"/>
            </a:solidFill>
            <a:miter lim="800000"/>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735F76D-A46C-744C-A21B-B2C02FDFF927}"/>
              </a:ext>
            </a:extLst>
          </p:cNvPr>
          <p:cNvCxnSpPr>
            <a:cxnSpLocks/>
          </p:cNvCxnSpPr>
          <p:nvPr/>
        </p:nvCxnSpPr>
        <p:spPr>
          <a:xfrm>
            <a:off x="1330736" y="3702508"/>
            <a:ext cx="748889" cy="0"/>
          </a:xfrm>
          <a:prstGeom prst="straightConnector1">
            <a:avLst/>
          </a:prstGeom>
          <a:ln w="25400" cap="flat" cmpd="sng">
            <a:solidFill>
              <a:schemeClr val="accent4"/>
            </a:solidFill>
            <a:miter lim="800000"/>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7B09726-928E-1641-9F45-4E1E771D547E}"/>
              </a:ext>
            </a:extLst>
          </p:cNvPr>
          <p:cNvCxnSpPr>
            <a:cxnSpLocks/>
          </p:cNvCxnSpPr>
          <p:nvPr/>
        </p:nvCxnSpPr>
        <p:spPr>
          <a:xfrm>
            <a:off x="3286125" y="3467558"/>
            <a:ext cx="419100" cy="0"/>
          </a:xfrm>
          <a:prstGeom prst="straightConnector1">
            <a:avLst/>
          </a:prstGeom>
          <a:ln w="25400" cap="flat" cmpd="sng">
            <a:solidFill>
              <a:schemeClr val="accent4"/>
            </a:solidFill>
            <a:miter lim="800000"/>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A883FC9-BA67-B241-A9DF-BFEEA35B6BC2}"/>
              </a:ext>
            </a:extLst>
          </p:cNvPr>
          <p:cNvCxnSpPr>
            <a:cxnSpLocks/>
          </p:cNvCxnSpPr>
          <p:nvPr/>
        </p:nvCxnSpPr>
        <p:spPr>
          <a:xfrm flipH="1">
            <a:off x="1244600" y="2578100"/>
            <a:ext cx="130175" cy="384175"/>
          </a:xfrm>
          <a:prstGeom prst="straightConnector1">
            <a:avLst/>
          </a:prstGeom>
          <a:ln w="25400" cmpd="sng">
            <a:miter lim="800000"/>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4404BEA-7D57-394C-BA5C-2FD7C5A25118}"/>
              </a:ext>
            </a:extLst>
          </p:cNvPr>
          <p:cNvCxnSpPr>
            <a:cxnSpLocks/>
          </p:cNvCxnSpPr>
          <p:nvPr/>
        </p:nvCxnSpPr>
        <p:spPr>
          <a:xfrm>
            <a:off x="2289091" y="1863725"/>
            <a:ext cx="386614" cy="1098550"/>
          </a:xfrm>
          <a:prstGeom prst="straightConnector1">
            <a:avLst/>
          </a:prstGeom>
          <a:ln w="25400" cmpd="sng">
            <a:miter lim="800000"/>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79236C3-F2A6-8244-A8DB-C63547C3E648}"/>
              </a:ext>
            </a:extLst>
          </p:cNvPr>
          <p:cNvCxnSpPr>
            <a:cxnSpLocks/>
          </p:cNvCxnSpPr>
          <p:nvPr/>
        </p:nvCxnSpPr>
        <p:spPr>
          <a:xfrm flipH="1">
            <a:off x="1477820" y="1863725"/>
            <a:ext cx="157306" cy="452667"/>
          </a:xfrm>
          <a:prstGeom prst="straightConnector1">
            <a:avLst/>
          </a:prstGeom>
          <a:ln w="25400" cmpd="sng">
            <a:miter lim="800000"/>
            <a:tailEnd type="non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8D09691-AE5F-094C-A1D6-98D575957592}"/>
              </a:ext>
            </a:extLst>
          </p:cNvPr>
          <p:cNvCxnSpPr>
            <a:cxnSpLocks/>
          </p:cNvCxnSpPr>
          <p:nvPr/>
        </p:nvCxnSpPr>
        <p:spPr>
          <a:xfrm flipH="1">
            <a:off x="1501775" y="2706682"/>
            <a:ext cx="304801" cy="289555"/>
          </a:xfrm>
          <a:prstGeom prst="straightConnector1">
            <a:avLst/>
          </a:prstGeom>
          <a:ln w="25400" cap="flat" cmpd="sng">
            <a:solidFill>
              <a:schemeClr val="accent2"/>
            </a:solidFill>
            <a:miter lim="800000"/>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3DEF995-6722-C949-918B-E141563BCE20}"/>
              </a:ext>
            </a:extLst>
          </p:cNvPr>
          <p:cNvCxnSpPr>
            <a:cxnSpLocks/>
          </p:cNvCxnSpPr>
          <p:nvPr/>
        </p:nvCxnSpPr>
        <p:spPr>
          <a:xfrm>
            <a:off x="2024615" y="2705333"/>
            <a:ext cx="279400" cy="301806"/>
          </a:xfrm>
          <a:prstGeom prst="straightConnector1">
            <a:avLst/>
          </a:prstGeom>
          <a:ln w="25400" cap="flat" cmpd="sng">
            <a:solidFill>
              <a:schemeClr val="accent2"/>
            </a:solidFill>
            <a:miter lim="800000"/>
            <a:tailEnd type="triangle" w="lg" len="med"/>
          </a:ln>
        </p:spPr>
        <p:style>
          <a:lnRef idx="1">
            <a:schemeClr val="accent1"/>
          </a:lnRef>
          <a:fillRef idx="0">
            <a:schemeClr val="accent1"/>
          </a:fillRef>
          <a:effectRef idx="0">
            <a:schemeClr val="accent1"/>
          </a:effectRef>
          <a:fontRef idx="minor">
            <a:schemeClr val="tx1"/>
          </a:fontRef>
        </p:style>
      </p:cxnSp>
      <p:pic>
        <p:nvPicPr>
          <p:cNvPr id="51" name="Picture 50" descr="A picture containing drawing&#10;&#10;Description automatically generated">
            <a:extLst>
              <a:ext uri="{FF2B5EF4-FFF2-40B4-BE49-F238E27FC236}">
                <a16:creationId xmlns:a16="http://schemas.microsoft.com/office/drawing/2014/main" id="{3F600F0E-FF80-E44F-92F5-912AC8FD7545}"/>
              </a:ext>
            </a:extLst>
          </p:cNvPr>
          <p:cNvPicPr>
            <a:picLocks noChangeAspect="1"/>
          </p:cNvPicPr>
          <p:nvPr/>
        </p:nvPicPr>
        <p:blipFill>
          <a:blip r:embed="rId3"/>
          <a:stretch>
            <a:fillRect/>
          </a:stretch>
        </p:blipFill>
        <p:spPr>
          <a:xfrm>
            <a:off x="1748790" y="1284242"/>
            <a:ext cx="346075" cy="296636"/>
          </a:xfrm>
          <a:prstGeom prst="rect">
            <a:avLst/>
          </a:prstGeom>
        </p:spPr>
      </p:pic>
      <p:pic>
        <p:nvPicPr>
          <p:cNvPr id="53" name="Picture 52" descr="A picture containing drawing, clock&#10;&#10;Description automatically generated">
            <a:extLst>
              <a:ext uri="{FF2B5EF4-FFF2-40B4-BE49-F238E27FC236}">
                <a16:creationId xmlns:a16="http://schemas.microsoft.com/office/drawing/2014/main" id="{5E0A2319-9789-AB43-BFC1-DECF4FDA6F03}"/>
              </a:ext>
            </a:extLst>
          </p:cNvPr>
          <p:cNvPicPr>
            <a:picLocks noChangeAspect="1"/>
          </p:cNvPicPr>
          <p:nvPr/>
        </p:nvPicPr>
        <p:blipFill>
          <a:blip r:embed="rId4"/>
          <a:stretch>
            <a:fillRect/>
          </a:stretch>
        </p:blipFill>
        <p:spPr>
          <a:xfrm>
            <a:off x="1814513" y="2326922"/>
            <a:ext cx="246614" cy="217020"/>
          </a:xfrm>
          <a:prstGeom prst="rect">
            <a:avLst/>
          </a:prstGeom>
        </p:spPr>
      </p:pic>
      <p:pic>
        <p:nvPicPr>
          <p:cNvPr id="55" name="Picture 54" descr="A picture containing wheel, drawing&#10;&#10;Description automatically generated">
            <a:extLst>
              <a:ext uri="{FF2B5EF4-FFF2-40B4-BE49-F238E27FC236}">
                <a16:creationId xmlns:a16="http://schemas.microsoft.com/office/drawing/2014/main" id="{28F39758-19B2-B445-A5ED-F2CF52C0069B}"/>
              </a:ext>
            </a:extLst>
          </p:cNvPr>
          <p:cNvPicPr>
            <a:picLocks noChangeAspect="1"/>
          </p:cNvPicPr>
          <p:nvPr/>
        </p:nvPicPr>
        <p:blipFill>
          <a:blip r:embed="rId5"/>
          <a:stretch>
            <a:fillRect/>
          </a:stretch>
        </p:blipFill>
        <p:spPr>
          <a:xfrm>
            <a:off x="1257683" y="3209805"/>
            <a:ext cx="146106" cy="267021"/>
          </a:xfrm>
          <a:prstGeom prst="rect">
            <a:avLst/>
          </a:prstGeom>
        </p:spPr>
      </p:pic>
      <p:pic>
        <p:nvPicPr>
          <p:cNvPr id="57" name="Picture 56" descr="A screenshot of a cell phone&#10;&#10;Description automatically generated">
            <a:extLst>
              <a:ext uri="{FF2B5EF4-FFF2-40B4-BE49-F238E27FC236}">
                <a16:creationId xmlns:a16="http://schemas.microsoft.com/office/drawing/2014/main" id="{52BBC0DF-718A-D74E-9031-FA6FEB9860A9}"/>
              </a:ext>
            </a:extLst>
          </p:cNvPr>
          <p:cNvPicPr>
            <a:picLocks noChangeAspect="1"/>
          </p:cNvPicPr>
          <p:nvPr/>
        </p:nvPicPr>
        <p:blipFill>
          <a:blip r:embed="rId6"/>
          <a:stretch>
            <a:fillRect/>
          </a:stretch>
        </p:blipFill>
        <p:spPr>
          <a:xfrm>
            <a:off x="2573357" y="3299251"/>
            <a:ext cx="230095" cy="312581"/>
          </a:xfrm>
          <a:prstGeom prst="rect">
            <a:avLst/>
          </a:prstGeom>
        </p:spPr>
      </p:pic>
      <p:cxnSp>
        <p:nvCxnSpPr>
          <p:cNvPr id="58" name="Straight Arrow Connector 57">
            <a:extLst>
              <a:ext uri="{FF2B5EF4-FFF2-40B4-BE49-F238E27FC236}">
                <a16:creationId xmlns:a16="http://schemas.microsoft.com/office/drawing/2014/main" id="{C689A9BC-8E5F-A948-B533-80D7C4FAA60E}"/>
              </a:ext>
            </a:extLst>
          </p:cNvPr>
          <p:cNvCxnSpPr>
            <a:cxnSpLocks/>
          </p:cNvCxnSpPr>
          <p:nvPr/>
        </p:nvCxnSpPr>
        <p:spPr>
          <a:xfrm>
            <a:off x="898525" y="1429208"/>
            <a:ext cx="422275" cy="0"/>
          </a:xfrm>
          <a:prstGeom prst="straightConnector1">
            <a:avLst/>
          </a:prstGeom>
          <a:ln w="25400" cap="flat" cmpd="sng">
            <a:solidFill>
              <a:schemeClr val="accent5"/>
            </a:solidFill>
            <a:miter lim="800000"/>
            <a:tailEnd type="triangle" w="lg" len="med"/>
          </a:ln>
        </p:spPr>
        <p:style>
          <a:lnRef idx="1">
            <a:schemeClr val="accent1"/>
          </a:lnRef>
          <a:fillRef idx="0">
            <a:schemeClr val="accent1"/>
          </a:fillRef>
          <a:effectRef idx="0">
            <a:schemeClr val="accent1"/>
          </a:effectRef>
          <a:fontRef idx="minor">
            <a:schemeClr val="tx1"/>
          </a:fontRef>
        </p:style>
      </p:cxnSp>
      <p:pic>
        <p:nvPicPr>
          <p:cNvPr id="69" name="Picture 68" descr="A picture containing clock&#10;&#10;Description automatically generated">
            <a:extLst>
              <a:ext uri="{FF2B5EF4-FFF2-40B4-BE49-F238E27FC236}">
                <a16:creationId xmlns:a16="http://schemas.microsoft.com/office/drawing/2014/main" id="{914E3A5C-BB78-064D-981C-9FE697FF4EAE}"/>
              </a:ext>
            </a:extLst>
          </p:cNvPr>
          <p:cNvPicPr>
            <a:picLocks noChangeAspect="1"/>
          </p:cNvPicPr>
          <p:nvPr/>
        </p:nvPicPr>
        <p:blipFill>
          <a:blip r:embed="rId7"/>
          <a:stretch>
            <a:fillRect/>
          </a:stretch>
        </p:blipFill>
        <p:spPr>
          <a:xfrm>
            <a:off x="1019141" y="2739702"/>
            <a:ext cx="508000" cy="502920"/>
          </a:xfrm>
          <a:prstGeom prst="rect">
            <a:avLst/>
          </a:prstGeom>
        </p:spPr>
      </p:pic>
      <p:pic>
        <p:nvPicPr>
          <p:cNvPr id="70" name="Picture 69" descr="A picture containing clock&#10;&#10;Description automatically generated">
            <a:extLst>
              <a:ext uri="{FF2B5EF4-FFF2-40B4-BE49-F238E27FC236}">
                <a16:creationId xmlns:a16="http://schemas.microsoft.com/office/drawing/2014/main" id="{CF2A4E0E-57BF-DD41-9C33-1F77243BEAFD}"/>
              </a:ext>
            </a:extLst>
          </p:cNvPr>
          <p:cNvPicPr>
            <a:picLocks noChangeAspect="1"/>
          </p:cNvPicPr>
          <p:nvPr/>
        </p:nvPicPr>
        <p:blipFill>
          <a:blip r:embed="rId7"/>
          <a:stretch>
            <a:fillRect/>
          </a:stretch>
        </p:blipFill>
        <p:spPr>
          <a:xfrm>
            <a:off x="2420772" y="2744777"/>
            <a:ext cx="508000" cy="502920"/>
          </a:xfrm>
          <a:prstGeom prst="rect">
            <a:avLst/>
          </a:prstGeom>
        </p:spPr>
      </p:pic>
      <p:pic>
        <p:nvPicPr>
          <p:cNvPr id="71" name="Picture 70" descr="A picture containing clock&#10;&#10;Description automatically generated">
            <a:extLst>
              <a:ext uri="{FF2B5EF4-FFF2-40B4-BE49-F238E27FC236}">
                <a16:creationId xmlns:a16="http://schemas.microsoft.com/office/drawing/2014/main" id="{35D98076-5E1F-134B-B311-8CBDF1B9B172}"/>
              </a:ext>
            </a:extLst>
          </p:cNvPr>
          <p:cNvPicPr>
            <a:picLocks noChangeAspect="1"/>
          </p:cNvPicPr>
          <p:nvPr/>
        </p:nvPicPr>
        <p:blipFill>
          <a:blip r:embed="rId7"/>
          <a:stretch>
            <a:fillRect/>
          </a:stretch>
        </p:blipFill>
        <p:spPr>
          <a:xfrm>
            <a:off x="1674177" y="1945724"/>
            <a:ext cx="508000" cy="502920"/>
          </a:xfrm>
          <a:prstGeom prst="rect">
            <a:avLst/>
          </a:prstGeom>
        </p:spPr>
      </p:pic>
      <p:pic>
        <p:nvPicPr>
          <p:cNvPr id="73" name="Picture 72" descr="A close up of a logo&#10;&#10;Description automatically generated">
            <a:extLst>
              <a:ext uri="{FF2B5EF4-FFF2-40B4-BE49-F238E27FC236}">
                <a16:creationId xmlns:a16="http://schemas.microsoft.com/office/drawing/2014/main" id="{FF6BD389-7AF4-5349-9244-4635B188B6B0}"/>
              </a:ext>
            </a:extLst>
          </p:cNvPr>
          <p:cNvPicPr>
            <a:picLocks noChangeAspect="1"/>
          </p:cNvPicPr>
          <p:nvPr/>
        </p:nvPicPr>
        <p:blipFill>
          <a:blip r:embed="rId8"/>
          <a:stretch>
            <a:fillRect/>
          </a:stretch>
        </p:blipFill>
        <p:spPr>
          <a:xfrm>
            <a:off x="968758" y="1179823"/>
            <a:ext cx="508000" cy="502920"/>
          </a:xfrm>
          <a:prstGeom prst="rect">
            <a:avLst/>
          </a:prstGeom>
        </p:spPr>
      </p:pic>
      <p:sp>
        <p:nvSpPr>
          <p:cNvPr id="3" name="Title 1">
            <a:extLst>
              <a:ext uri="{FF2B5EF4-FFF2-40B4-BE49-F238E27FC236}">
                <a16:creationId xmlns:a16="http://schemas.microsoft.com/office/drawing/2014/main" id="{D893E103-D997-1EA1-0F3B-C5B415BCBC20}"/>
              </a:ext>
            </a:extLst>
          </p:cNvPr>
          <p:cNvSpPr>
            <a:spLocks noGrp="1"/>
          </p:cNvSpPr>
          <p:nvPr>
            <p:ph type="title"/>
          </p:nvPr>
        </p:nvSpPr>
        <p:spPr>
          <a:xfrm>
            <a:off x="264160" y="259962"/>
            <a:ext cx="6748776" cy="685800"/>
          </a:xfrm>
        </p:spPr>
        <p:txBody>
          <a:bodyPr>
            <a:normAutofit/>
          </a:bodyPr>
          <a:lstStyle/>
          <a:p>
            <a:r>
              <a:rPr lang="en-US" sz="3000" b="1" dirty="0"/>
              <a:t>The parts are interdependent</a:t>
            </a:r>
          </a:p>
        </p:txBody>
      </p:sp>
      <p:sp>
        <p:nvSpPr>
          <p:cNvPr id="5" name="Rectangle 4">
            <a:extLst>
              <a:ext uri="{FF2B5EF4-FFF2-40B4-BE49-F238E27FC236}">
                <a16:creationId xmlns:a16="http://schemas.microsoft.com/office/drawing/2014/main" id="{0C593966-BF27-0229-29C1-53EC3F449F7C}"/>
              </a:ext>
            </a:extLst>
          </p:cNvPr>
          <p:cNvSpPr/>
          <p:nvPr/>
        </p:nvSpPr>
        <p:spPr>
          <a:xfrm>
            <a:off x="0" y="1"/>
            <a:ext cx="7315200" cy="111007"/>
          </a:xfrm>
          <a:prstGeom prst="rect">
            <a:avLst/>
          </a:prstGeom>
          <a:solidFill>
            <a:srgbClr val="4B63A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spTree>
    <p:extLst>
      <p:ext uri="{BB962C8B-B14F-4D97-AF65-F5344CB8AC3E}">
        <p14:creationId xmlns:p14="http://schemas.microsoft.com/office/powerpoint/2010/main" val="70017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1000"/>
                                        <p:tgtEl>
                                          <p:spTgt spid="66"/>
                                        </p:tgtEl>
                                      </p:cBhvr>
                                    </p:animEffect>
                                  </p:childTnLst>
                                </p:cTn>
                              </p:par>
                              <p:par>
                                <p:cTn id="18" presetID="10" presetClass="entr" presetSubtype="0" fill="hold" nodeType="withEffect">
                                  <p:stCondLst>
                                    <p:cond delay="75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cTn>
                              </p:par>
                              <p:par>
                                <p:cTn id="21" presetID="10" presetClass="entr" presetSubtype="0" fill="hold" nodeType="withEffect">
                                  <p:stCondLst>
                                    <p:cond delay="150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par>
                                <p:cTn id="29" presetID="10"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par>
                                <p:cTn id="35" presetID="7" presetClass="emph" presetSubtype="2" fill="hold" nodeType="withEffect">
                                  <p:stCondLst>
                                    <p:cond delay="0"/>
                                  </p:stCondLst>
                                  <p:childTnLst>
                                    <p:animClr clrSpc="rgb" dir="cw">
                                      <p:cBhvr>
                                        <p:cTn id="36" dur="500" fill="hold"/>
                                        <p:tgtEl>
                                          <p:spTgt spid="18"/>
                                        </p:tgtEl>
                                        <p:attrNameLst>
                                          <p:attrName>stroke.color</p:attrName>
                                        </p:attrNameLst>
                                      </p:cBhvr>
                                      <p:to>
                                        <a:srgbClr val="BEBEBE"/>
                                      </p:to>
                                    </p:animClr>
                                    <p:set>
                                      <p:cBhvr>
                                        <p:cTn id="37" dur="500" fill="hold"/>
                                        <p:tgtEl>
                                          <p:spTgt spid="18"/>
                                        </p:tgtEl>
                                        <p:attrNameLst>
                                          <p:attrName>stroke.on</p:attrName>
                                        </p:attrNameLst>
                                      </p:cBhvr>
                                      <p:to>
                                        <p:strVal val="true"/>
                                      </p:to>
                                    </p:set>
                                  </p:childTnLst>
                                </p:cTn>
                              </p:par>
                              <p:par>
                                <p:cTn id="38" presetID="7" presetClass="emph" presetSubtype="2" fill="hold" nodeType="withEffect">
                                  <p:stCondLst>
                                    <p:cond delay="0"/>
                                  </p:stCondLst>
                                  <p:childTnLst>
                                    <p:animClr clrSpc="rgb" dir="cw">
                                      <p:cBhvr>
                                        <p:cTn id="39" dur="500" fill="hold"/>
                                        <p:tgtEl>
                                          <p:spTgt spid="66"/>
                                        </p:tgtEl>
                                        <p:attrNameLst>
                                          <p:attrName>stroke.color</p:attrName>
                                        </p:attrNameLst>
                                      </p:cBhvr>
                                      <p:to>
                                        <a:srgbClr val="BEBEBE"/>
                                      </p:to>
                                    </p:animClr>
                                    <p:set>
                                      <p:cBhvr>
                                        <p:cTn id="40" dur="500" fill="hold"/>
                                        <p:tgtEl>
                                          <p:spTgt spid="66"/>
                                        </p:tgtEl>
                                        <p:attrNameLst>
                                          <p:attrName>stroke.on</p:attrName>
                                        </p:attrNameLst>
                                      </p:cBhvr>
                                      <p:to>
                                        <p:strVal val="true"/>
                                      </p:to>
                                    </p:set>
                                  </p:childTnLst>
                                </p:cTn>
                              </p:par>
                              <p:par>
                                <p:cTn id="41" presetID="7" presetClass="emph" presetSubtype="2" fill="hold" nodeType="withEffect">
                                  <p:stCondLst>
                                    <p:cond delay="0"/>
                                  </p:stCondLst>
                                  <p:childTnLst>
                                    <p:animClr clrSpc="rgb" dir="cw">
                                      <p:cBhvr>
                                        <p:cTn id="42" dur="500" fill="hold"/>
                                        <p:tgtEl>
                                          <p:spTgt spid="35"/>
                                        </p:tgtEl>
                                        <p:attrNameLst>
                                          <p:attrName>stroke.color</p:attrName>
                                        </p:attrNameLst>
                                      </p:cBhvr>
                                      <p:to>
                                        <a:srgbClr val="BEBEBE"/>
                                      </p:to>
                                    </p:animClr>
                                    <p:set>
                                      <p:cBhvr>
                                        <p:cTn id="43" dur="500" fill="hold"/>
                                        <p:tgtEl>
                                          <p:spTgt spid="35"/>
                                        </p:tgtEl>
                                        <p:attrNameLst>
                                          <p:attrName>stroke.on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6" presetClass="emph" presetSubtype="0" fill="hold" nodeType="clickEffect">
                                  <p:stCondLst>
                                    <p:cond delay="0"/>
                                  </p:stCondLst>
                                  <p:childTnLst>
                                    <p:animScale>
                                      <p:cBhvr>
                                        <p:cTn id="47" dur="2000" fill="hold"/>
                                        <p:tgtEl>
                                          <p:spTgt spid="10"/>
                                        </p:tgtEl>
                                      </p:cBhvr>
                                      <p:by x="150000" y="150000"/>
                                    </p:animScale>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par>
                                <p:cTn id="53" presetID="7" presetClass="emph" presetSubtype="2" fill="hold" nodeType="withEffect">
                                  <p:stCondLst>
                                    <p:cond delay="0"/>
                                  </p:stCondLst>
                                  <p:childTnLst>
                                    <p:animClr clrSpc="rgb" dir="cw">
                                      <p:cBhvr>
                                        <p:cTn id="54" dur="500" fill="hold"/>
                                        <p:tgtEl>
                                          <p:spTgt spid="10"/>
                                        </p:tgtEl>
                                        <p:attrNameLst>
                                          <p:attrName>stroke.color</p:attrName>
                                        </p:attrNameLst>
                                      </p:cBhvr>
                                      <p:to>
                                        <a:srgbClr val="BEBEBE"/>
                                      </p:to>
                                    </p:animClr>
                                    <p:set>
                                      <p:cBhvr>
                                        <p:cTn id="55" dur="500" fill="hold"/>
                                        <p:tgtEl>
                                          <p:spTgt spid="10"/>
                                        </p:tgtEl>
                                        <p:attrNameLst>
                                          <p:attrName>stroke.on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73"/>
                                        </p:tgtEl>
                                      </p:cBhvr>
                                    </p:animEffect>
                                    <p:set>
                                      <p:cBhvr>
                                        <p:cTn id="60" dur="1" fill="hold">
                                          <p:stCondLst>
                                            <p:cond delay="499"/>
                                          </p:stCondLst>
                                        </p:cTn>
                                        <p:tgtEl>
                                          <p:spTgt spid="73"/>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71"/>
                                        </p:tgtEl>
                                      </p:cBhvr>
                                    </p:animEffect>
                                    <p:set>
                                      <p:cBhvr>
                                        <p:cTn id="63" dur="1" fill="hold">
                                          <p:stCondLst>
                                            <p:cond delay="499"/>
                                          </p:stCondLst>
                                        </p:cTn>
                                        <p:tgtEl>
                                          <p:spTgt spid="71"/>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69"/>
                                        </p:tgtEl>
                                      </p:cBhvr>
                                    </p:animEffect>
                                    <p:set>
                                      <p:cBhvr>
                                        <p:cTn id="66" dur="1" fill="hold">
                                          <p:stCondLst>
                                            <p:cond delay="499"/>
                                          </p:stCondLst>
                                        </p:cTn>
                                        <p:tgtEl>
                                          <p:spTgt spid="6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70"/>
                                        </p:tgtEl>
                                      </p:cBhvr>
                                    </p:animEffect>
                                    <p:set>
                                      <p:cBhvr>
                                        <p:cTn id="69" dur="1" fill="hold">
                                          <p:stCondLst>
                                            <p:cond delay="499"/>
                                          </p:stCondLst>
                                        </p:cTn>
                                        <p:tgtEl>
                                          <p:spTgt spid="70"/>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66"/>
                                        </p:tgtEl>
                                      </p:cBhvr>
                                    </p:animEffect>
                                    <p:set>
                                      <p:cBhvr>
                                        <p:cTn id="75" dur="1" fill="hold">
                                          <p:stCondLst>
                                            <p:cond delay="499"/>
                                          </p:stCondLst>
                                        </p:cTn>
                                        <p:tgtEl>
                                          <p:spTgt spid="66"/>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500"/>
                                        <p:tgtEl>
                                          <p:spTgt spid="39"/>
                                        </p:tgtEl>
                                      </p:cBhvr>
                                    </p:animEffect>
                                  </p:childTnLst>
                                </p:cTn>
                              </p:par>
                              <p:par>
                                <p:cTn id="79" presetID="10" presetClass="entr" presetSubtype="0"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500"/>
                                        <p:tgtEl>
                                          <p:spTgt spid="22"/>
                                        </p:tgtEl>
                                      </p:cBhvr>
                                    </p:animEffect>
                                  </p:childTnLst>
                                </p:cTn>
                              </p:par>
                              <p:par>
                                <p:cTn id="85" presetID="10" presetClass="entr" presetSubtype="0" fill="hold"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10" presetClass="entr" presetSubtype="0" fill="hold"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par>
                                <p:cTn id="91" presetID="10" presetClass="entr" presetSubtype="0" fill="hold"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500"/>
                                        <p:tgtEl>
                                          <p:spTgt spid="41"/>
                                        </p:tgtEl>
                                      </p:cBhvr>
                                    </p:animEffect>
                                  </p:childTnLst>
                                </p:cTn>
                              </p:par>
                              <p:par>
                                <p:cTn id="94" presetID="10" presetClass="entr" presetSubtype="0" fill="hold" nodeType="with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fade">
                                      <p:cBhvr>
                                        <p:cTn id="96" dur="500"/>
                                        <p:tgtEl>
                                          <p:spTgt spid="46"/>
                                        </p:tgtEl>
                                      </p:cBhvr>
                                    </p:animEffect>
                                  </p:childTnLst>
                                </p:cTn>
                              </p:par>
                              <p:par>
                                <p:cTn id="97" presetID="10" presetClass="entr" presetSubtype="0" fill="hold" nodeType="with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500"/>
                                        <p:tgtEl>
                                          <p:spTgt spid="30"/>
                                        </p:tgtEl>
                                      </p:cBhvr>
                                    </p:animEffect>
                                  </p:childTnLst>
                                </p:cTn>
                              </p:par>
                              <p:par>
                                <p:cTn id="100" presetID="10" presetClass="entr" presetSubtype="0" fill="hold"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500"/>
                                        <p:tgtEl>
                                          <p:spTgt spid="58"/>
                                        </p:tgtEl>
                                      </p:cBhvr>
                                    </p:animEffect>
                                  </p:childTnLst>
                                </p:cTn>
                              </p:par>
                              <p:par>
                                <p:cTn id="103" presetID="10" presetClass="entr" presetSubtype="0" fill="hold" nodeType="with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500"/>
                                        <p:tgtEl>
                                          <p:spTgt spid="28"/>
                                        </p:tgtEl>
                                      </p:cBhvr>
                                    </p:animEffect>
                                  </p:childTnLst>
                                </p:cTn>
                              </p:par>
                              <p:par>
                                <p:cTn id="106" presetID="7" presetClass="emph" presetSubtype="2" fill="hold" nodeType="withEffect">
                                  <p:stCondLst>
                                    <p:cond delay="0"/>
                                  </p:stCondLst>
                                  <p:childTnLst>
                                    <p:animClr clrSpc="rgb" dir="cw">
                                      <p:cBhvr>
                                        <p:cTn id="107" dur="500" fill="hold"/>
                                        <p:tgtEl>
                                          <p:spTgt spid="35"/>
                                        </p:tgtEl>
                                        <p:attrNameLst>
                                          <p:attrName>stroke.color</p:attrName>
                                        </p:attrNameLst>
                                      </p:cBhvr>
                                      <p:to>
                                        <a:srgbClr val="EE202E"/>
                                      </p:to>
                                    </p:animClr>
                                    <p:set>
                                      <p:cBhvr>
                                        <p:cTn id="108" dur="500" fill="hold"/>
                                        <p:tgtEl>
                                          <p:spTgt spid="35"/>
                                        </p:tgtEl>
                                        <p:attrNameLst>
                                          <p:attrName>stroke.on</p:attrName>
                                        </p:attrNameLst>
                                      </p:cBhvr>
                                      <p:to>
                                        <p:strVal val="true"/>
                                      </p:to>
                                    </p:set>
                                  </p:childTnLst>
                                </p:cTn>
                              </p:par>
                              <p:par>
                                <p:cTn id="109" presetID="7" presetClass="emph" presetSubtype="2" fill="hold" nodeType="withEffect">
                                  <p:stCondLst>
                                    <p:cond delay="0"/>
                                  </p:stCondLst>
                                  <p:childTnLst>
                                    <p:animClr clrSpc="rgb" dir="cw">
                                      <p:cBhvr>
                                        <p:cTn id="110" dur="500" fill="hold"/>
                                        <p:tgtEl>
                                          <p:spTgt spid="18"/>
                                        </p:tgtEl>
                                        <p:attrNameLst>
                                          <p:attrName>stroke.color</p:attrName>
                                        </p:attrNameLst>
                                      </p:cBhvr>
                                      <p:to>
                                        <a:srgbClr val="EE202E"/>
                                      </p:to>
                                    </p:animClr>
                                    <p:set>
                                      <p:cBhvr>
                                        <p:cTn id="111" dur="500" fill="hold"/>
                                        <p:tgtEl>
                                          <p:spTgt spid="18"/>
                                        </p:tgtEl>
                                        <p:attrNameLst>
                                          <p:attrName>stroke.on</p:attrName>
                                        </p:attrNameLst>
                                      </p:cBhvr>
                                      <p:to>
                                        <p:strVal val="true"/>
                                      </p:to>
                                    </p:set>
                                  </p:childTnLst>
                                </p:cTn>
                              </p:par>
                              <p:par>
                                <p:cTn id="112" presetID="1" presetClass="entr" presetSubtype="0" fill="hold" grpId="1" nodeType="withEffect">
                                  <p:stCondLst>
                                    <p:cond delay="0"/>
                                  </p:stCondLst>
                                  <p:childTnLst>
                                    <p:set>
                                      <p:cBhvr>
                                        <p:cTn id="113"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itting at a table using a computer&#10;&#10;Description automatically generated">
            <a:extLst>
              <a:ext uri="{FF2B5EF4-FFF2-40B4-BE49-F238E27FC236}">
                <a16:creationId xmlns:a16="http://schemas.microsoft.com/office/drawing/2014/main" id="{3BFD58AA-1AF7-6A44-919B-98967C6EE0A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92" y="-389740"/>
            <a:ext cx="7341420" cy="4894280"/>
          </a:xfrm>
          <a:prstGeom prst="rect">
            <a:avLst/>
          </a:prstGeom>
        </p:spPr>
      </p:pic>
      <p:sp>
        <p:nvSpPr>
          <p:cNvPr id="6" name="Rectangle 5"/>
          <p:cNvSpPr/>
          <p:nvPr/>
        </p:nvSpPr>
        <p:spPr>
          <a:xfrm>
            <a:off x="206129" y="3063817"/>
            <a:ext cx="2522633" cy="830724"/>
          </a:xfrm>
          <a:prstGeom prst="rect">
            <a:avLst/>
          </a:prstGeom>
          <a:solidFill>
            <a:srgbClr val="713688"/>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00A88E"/>
              </a:solidFill>
            </a:endParaRPr>
          </a:p>
        </p:txBody>
      </p:sp>
      <p:sp>
        <p:nvSpPr>
          <p:cNvPr id="2" name="Title 1"/>
          <p:cNvSpPr>
            <a:spLocks noGrp="1"/>
          </p:cNvSpPr>
          <p:nvPr>
            <p:ph type="title"/>
          </p:nvPr>
        </p:nvSpPr>
        <p:spPr>
          <a:xfrm>
            <a:off x="264439" y="3129994"/>
            <a:ext cx="2464323" cy="651379"/>
          </a:xfrm>
        </p:spPr>
        <p:txBody>
          <a:bodyPr>
            <a:noAutofit/>
          </a:bodyPr>
          <a:lstStyle/>
          <a:p>
            <a:pPr algn="l"/>
            <a:r>
              <a:rPr lang="en-US" sz="2300" spc="16" dirty="0">
                <a:solidFill>
                  <a:schemeClr val="bg1"/>
                </a:solidFill>
              </a:rPr>
              <a:t>Applying the Learnings</a:t>
            </a:r>
          </a:p>
        </p:txBody>
      </p:sp>
      <p:pic>
        <p:nvPicPr>
          <p:cNvPr id="3" name="Picture 2" descr="EKGlin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11821" y="3687324"/>
            <a:ext cx="719777" cy="248038"/>
          </a:xfrm>
          <a:prstGeom prst="rect">
            <a:avLst/>
          </a:prstGeom>
        </p:spPr>
      </p:pic>
    </p:spTree>
    <p:extLst>
      <p:ext uri="{BB962C8B-B14F-4D97-AF65-F5344CB8AC3E}">
        <p14:creationId xmlns:p14="http://schemas.microsoft.com/office/powerpoint/2010/main" val="3274647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2028"/>
            <a:ext cx="7315200" cy="11100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sp>
        <p:nvSpPr>
          <p:cNvPr id="5" name="Title 4"/>
          <p:cNvSpPr>
            <a:spLocks noGrp="1"/>
          </p:cNvSpPr>
          <p:nvPr>
            <p:ph type="title"/>
          </p:nvPr>
        </p:nvSpPr>
        <p:spPr/>
        <p:txBody>
          <a:bodyPr/>
          <a:lstStyle/>
          <a:p>
            <a:r>
              <a:rPr lang="en-US" b="1" dirty="0"/>
              <a:t>Systems Thinking</a:t>
            </a:r>
          </a:p>
        </p:txBody>
      </p:sp>
      <p:sp>
        <p:nvSpPr>
          <p:cNvPr id="7" name="Content Placeholder 6"/>
          <p:cNvSpPr>
            <a:spLocks noGrp="1"/>
          </p:cNvSpPr>
          <p:nvPr>
            <p:ph idx="1"/>
          </p:nvPr>
        </p:nvSpPr>
        <p:spPr>
          <a:xfrm>
            <a:off x="365760" y="1030618"/>
            <a:ext cx="6329612" cy="803007"/>
          </a:xfrm>
        </p:spPr>
        <p:txBody>
          <a:bodyPr>
            <a:normAutofit/>
          </a:bodyPr>
          <a:lstStyle/>
          <a:p>
            <a:pPr>
              <a:spcBef>
                <a:spcPts val="400"/>
              </a:spcBef>
              <a:spcAft>
                <a:spcPts val="400"/>
              </a:spcAft>
            </a:pPr>
            <a:r>
              <a:rPr lang="en-US" sz="1800" dirty="0"/>
              <a:t>A system is a collection of parts that function together for a purpose</a:t>
            </a:r>
          </a:p>
        </p:txBody>
      </p:sp>
      <p:sp>
        <p:nvSpPr>
          <p:cNvPr id="31" name="Content Placeholder 6"/>
          <p:cNvSpPr txBox="1">
            <a:spLocks/>
          </p:cNvSpPr>
          <p:nvPr/>
        </p:nvSpPr>
        <p:spPr>
          <a:xfrm>
            <a:off x="365760" y="1741571"/>
            <a:ext cx="6583680" cy="1205963"/>
          </a:xfrm>
          <a:prstGeom prst="rect">
            <a:avLst/>
          </a:prstGeom>
        </p:spPr>
        <p:txBody>
          <a:bodyPr vert="horz" lIns="73152" tIns="36576" rIns="73152" bIns="36576" rtlCol="0">
            <a:normAutofit/>
          </a:bodyPr>
          <a:lstStyle>
            <a:lvl1pPr marL="274320" indent="-274320" algn="l" defTabSz="731520" rtl="0" eaLnBrk="1" latinLnBrk="0" hangingPunct="1">
              <a:spcBef>
                <a:spcPct val="20000"/>
              </a:spcBef>
              <a:spcAft>
                <a:spcPts val="480"/>
              </a:spcAft>
              <a:buFontTx/>
              <a:buBlip>
                <a:blip r:embed="rId3"/>
              </a:buBlip>
              <a:defRPr sz="2200" kern="1200">
                <a:solidFill>
                  <a:schemeClr val="tx1"/>
                </a:solidFill>
                <a:latin typeface="Arial"/>
                <a:ea typeface="+mn-ea"/>
                <a:cs typeface="Arial"/>
              </a:defRPr>
            </a:lvl1pPr>
            <a:lvl2pPr marL="731520" indent="-365760" algn="l" defTabSz="731520" rtl="0" eaLnBrk="1" latinLnBrk="0" hangingPunct="1">
              <a:spcBef>
                <a:spcPct val="20000"/>
              </a:spcBef>
              <a:spcAft>
                <a:spcPts val="480"/>
              </a:spcAft>
              <a:buFont typeface="Wingdings" charset="2"/>
              <a:buChar char="§"/>
              <a:defRPr sz="1900" kern="1200">
                <a:solidFill>
                  <a:schemeClr val="tx1"/>
                </a:solidFill>
                <a:latin typeface="Arial"/>
                <a:ea typeface="+mn-ea"/>
                <a:cs typeface="Arial"/>
              </a:defRPr>
            </a:lvl2pPr>
            <a:lvl3pPr marL="1005840" indent="-274320" algn="l" defTabSz="731520" rtl="0" eaLnBrk="1" latinLnBrk="0" hangingPunct="1">
              <a:spcBef>
                <a:spcPct val="20000"/>
              </a:spcBef>
              <a:spcAft>
                <a:spcPts val="480"/>
              </a:spcAft>
              <a:buFont typeface="Courier New"/>
              <a:buChar char="o"/>
              <a:defRPr sz="1800" kern="1200">
                <a:solidFill>
                  <a:schemeClr val="tx1"/>
                </a:solidFill>
                <a:latin typeface="Arial"/>
                <a:ea typeface="+mn-ea"/>
                <a:cs typeface="Arial"/>
              </a:defRPr>
            </a:lvl3pPr>
            <a:lvl4pPr marL="1280160" indent="-182880" algn="l" defTabSz="731520" rtl="0" eaLnBrk="1" latinLnBrk="0" hangingPunct="1">
              <a:spcBef>
                <a:spcPct val="20000"/>
              </a:spcBef>
              <a:spcAft>
                <a:spcPts val="480"/>
              </a:spcAft>
              <a:buFont typeface="Arial" pitchFamily="34" charset="0"/>
              <a:buChar char="–"/>
              <a:defRPr sz="1600" kern="1200">
                <a:solidFill>
                  <a:schemeClr val="tx1"/>
                </a:solidFill>
                <a:latin typeface="Arial"/>
                <a:ea typeface="+mn-ea"/>
                <a:cs typeface="Arial"/>
              </a:defRPr>
            </a:lvl4pPr>
            <a:lvl5pPr marL="1645920" indent="-182880" algn="l" defTabSz="731520" rtl="0" eaLnBrk="1" latinLnBrk="0" hangingPunct="1">
              <a:spcBef>
                <a:spcPct val="20000"/>
              </a:spcBef>
              <a:spcAft>
                <a:spcPts val="480"/>
              </a:spcAft>
              <a:buFont typeface="Arial" pitchFamily="34" charset="0"/>
              <a:buChar char="»"/>
              <a:defRPr sz="1600" kern="1200">
                <a:solidFill>
                  <a:schemeClr val="tx1"/>
                </a:solidFill>
                <a:latin typeface="Arial"/>
                <a:ea typeface="+mn-ea"/>
                <a:cs typeface="Arial"/>
              </a:defRPr>
            </a:lvl5pPr>
            <a:lvl6pPr marL="201168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7744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4320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0896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fontAlgn="auto">
              <a:spcBef>
                <a:spcPts val="300"/>
              </a:spcBef>
              <a:spcAft>
                <a:spcPts val="300"/>
              </a:spcAft>
            </a:pPr>
            <a:r>
              <a:rPr lang="en-US" sz="1800" dirty="0"/>
              <a:t>Systems Thinking is a discipline that includes</a:t>
            </a:r>
          </a:p>
          <a:p>
            <a:pPr lvl="1" fontAlgn="auto">
              <a:spcBef>
                <a:spcPts val="300"/>
              </a:spcBef>
              <a:spcAft>
                <a:spcPts val="300"/>
              </a:spcAft>
            </a:pPr>
            <a:r>
              <a:rPr lang="en-US" sz="1800" dirty="0"/>
              <a:t>Concepts, principles and knowledge</a:t>
            </a:r>
          </a:p>
          <a:p>
            <a:pPr lvl="1" fontAlgn="auto">
              <a:spcBef>
                <a:spcPts val="300"/>
              </a:spcBef>
              <a:spcAft>
                <a:spcPts val="300"/>
              </a:spcAft>
            </a:pPr>
            <a:r>
              <a:rPr lang="en-US" sz="1800" dirty="0"/>
              <a:t>Methods and tools</a:t>
            </a:r>
          </a:p>
        </p:txBody>
      </p:sp>
      <p:sp>
        <p:nvSpPr>
          <p:cNvPr id="33" name="Content Placeholder 6"/>
          <p:cNvSpPr txBox="1">
            <a:spLocks/>
          </p:cNvSpPr>
          <p:nvPr/>
        </p:nvSpPr>
        <p:spPr>
          <a:xfrm>
            <a:off x="365760" y="2847704"/>
            <a:ext cx="6525993" cy="803007"/>
          </a:xfrm>
          <a:prstGeom prst="rect">
            <a:avLst/>
          </a:prstGeom>
        </p:spPr>
        <p:txBody>
          <a:bodyPr vert="horz" lIns="73152" tIns="36576" rIns="73152" bIns="36576" rtlCol="0">
            <a:noAutofit/>
          </a:bodyPr>
          <a:lstStyle>
            <a:lvl1pPr marL="274320" indent="-274320" algn="l" defTabSz="731520" rtl="0" eaLnBrk="1" latinLnBrk="0" hangingPunct="1">
              <a:spcBef>
                <a:spcPct val="20000"/>
              </a:spcBef>
              <a:spcAft>
                <a:spcPts val="480"/>
              </a:spcAft>
              <a:buFontTx/>
              <a:buBlip>
                <a:blip r:embed="rId3"/>
              </a:buBlip>
              <a:defRPr sz="2200" kern="1200">
                <a:solidFill>
                  <a:schemeClr val="tx1"/>
                </a:solidFill>
                <a:latin typeface="Arial"/>
                <a:ea typeface="+mn-ea"/>
                <a:cs typeface="Arial"/>
              </a:defRPr>
            </a:lvl1pPr>
            <a:lvl2pPr marL="731520" indent="-365760" algn="l" defTabSz="731520" rtl="0" eaLnBrk="1" latinLnBrk="0" hangingPunct="1">
              <a:spcBef>
                <a:spcPct val="20000"/>
              </a:spcBef>
              <a:spcAft>
                <a:spcPts val="480"/>
              </a:spcAft>
              <a:buFont typeface="Wingdings" charset="2"/>
              <a:buChar char="§"/>
              <a:defRPr sz="1900" kern="1200">
                <a:solidFill>
                  <a:schemeClr val="tx1"/>
                </a:solidFill>
                <a:latin typeface="Arial"/>
                <a:ea typeface="+mn-ea"/>
                <a:cs typeface="Arial"/>
              </a:defRPr>
            </a:lvl2pPr>
            <a:lvl3pPr marL="1005840" indent="-274320" algn="l" defTabSz="731520" rtl="0" eaLnBrk="1" latinLnBrk="0" hangingPunct="1">
              <a:spcBef>
                <a:spcPct val="20000"/>
              </a:spcBef>
              <a:spcAft>
                <a:spcPts val="480"/>
              </a:spcAft>
              <a:buFont typeface="Courier New"/>
              <a:buChar char="o"/>
              <a:defRPr sz="1800" kern="1200">
                <a:solidFill>
                  <a:schemeClr val="tx1"/>
                </a:solidFill>
                <a:latin typeface="Arial"/>
                <a:ea typeface="+mn-ea"/>
                <a:cs typeface="Arial"/>
              </a:defRPr>
            </a:lvl3pPr>
            <a:lvl4pPr marL="1280160" indent="-182880" algn="l" defTabSz="731520" rtl="0" eaLnBrk="1" latinLnBrk="0" hangingPunct="1">
              <a:spcBef>
                <a:spcPct val="20000"/>
              </a:spcBef>
              <a:spcAft>
                <a:spcPts val="480"/>
              </a:spcAft>
              <a:buFont typeface="Arial" pitchFamily="34" charset="0"/>
              <a:buChar char="–"/>
              <a:defRPr sz="1600" kern="1200">
                <a:solidFill>
                  <a:schemeClr val="tx1"/>
                </a:solidFill>
                <a:latin typeface="Arial"/>
                <a:ea typeface="+mn-ea"/>
                <a:cs typeface="Arial"/>
              </a:defRPr>
            </a:lvl4pPr>
            <a:lvl5pPr marL="1645920" indent="-182880" algn="l" defTabSz="731520" rtl="0" eaLnBrk="1" latinLnBrk="0" hangingPunct="1">
              <a:spcBef>
                <a:spcPct val="20000"/>
              </a:spcBef>
              <a:spcAft>
                <a:spcPts val="480"/>
              </a:spcAft>
              <a:buFont typeface="Arial" pitchFamily="34" charset="0"/>
              <a:buChar char="»"/>
              <a:defRPr sz="1600" kern="1200">
                <a:solidFill>
                  <a:schemeClr val="tx1"/>
                </a:solidFill>
                <a:latin typeface="Arial"/>
                <a:ea typeface="+mn-ea"/>
                <a:cs typeface="Arial"/>
              </a:defRPr>
            </a:lvl5pPr>
            <a:lvl6pPr marL="201168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7744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4320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0896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nSpc>
                <a:spcPct val="110000"/>
              </a:lnSpc>
              <a:spcBef>
                <a:spcPts val="0"/>
              </a:spcBef>
              <a:spcAft>
                <a:spcPts val="0"/>
              </a:spcAft>
            </a:pPr>
            <a:r>
              <a:rPr lang="en-US" sz="1800" dirty="0"/>
              <a:t>Friday Night at the ER is a tool designed to help people put core principles of Systems Thinking into practice</a:t>
            </a:r>
          </a:p>
        </p:txBody>
      </p:sp>
      <p:pic>
        <p:nvPicPr>
          <p:cNvPr id="2" name="Picture 1">
            <a:extLst>
              <a:ext uri="{FF2B5EF4-FFF2-40B4-BE49-F238E27FC236}">
                <a16:creationId xmlns:a16="http://schemas.microsoft.com/office/drawing/2014/main" id="{ACBB9DAA-AE49-A1C1-18BD-991C89AB5B65}"/>
              </a:ext>
            </a:extLst>
          </p:cNvPr>
          <p:cNvPicPr>
            <a:picLocks noChangeAspect="1"/>
          </p:cNvPicPr>
          <p:nvPr/>
        </p:nvPicPr>
        <p:blipFill>
          <a:blip r:embed="rId4"/>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166425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subTnLst>
                                    <p:animClr clrSpc="rgb" dir="cw">
                                      <p:cBhvr override="childStyle">
                                        <p:cTn dur="1" fill="hold" display="0" masterRel="nextClick" afterEffect="1"/>
                                        <p:tgtEl>
                                          <p:spTgt spid="31"/>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1" grpId="0"/>
      <p:bldP spid="3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FB9515-22AE-C5DC-01CE-476AE4D1CC54}"/>
              </a:ext>
            </a:extLst>
          </p:cNvPr>
          <p:cNvPicPr>
            <a:picLocks noChangeAspect="1"/>
          </p:cNvPicPr>
          <p:nvPr/>
        </p:nvPicPr>
        <p:blipFill rotWithShape="1">
          <a:blip r:embed="rId3"/>
          <a:srcRect t="26097" b="26703"/>
          <a:stretch/>
        </p:blipFill>
        <p:spPr>
          <a:xfrm>
            <a:off x="2998615" y="1116537"/>
            <a:ext cx="1130567" cy="533637"/>
          </a:xfrm>
          <a:prstGeom prst="rect">
            <a:avLst/>
          </a:prstGeom>
        </p:spPr>
      </p:pic>
      <p:pic>
        <p:nvPicPr>
          <p:cNvPr id="5" name="Picture 4">
            <a:extLst>
              <a:ext uri="{FF2B5EF4-FFF2-40B4-BE49-F238E27FC236}">
                <a16:creationId xmlns:a16="http://schemas.microsoft.com/office/drawing/2014/main" id="{BBE0DBE9-7296-D0B6-CC99-CB4F2C6B1498}"/>
              </a:ext>
            </a:extLst>
          </p:cNvPr>
          <p:cNvPicPr>
            <a:picLocks noChangeAspect="1"/>
          </p:cNvPicPr>
          <p:nvPr/>
        </p:nvPicPr>
        <p:blipFill>
          <a:blip r:embed="rId4"/>
          <a:stretch>
            <a:fillRect/>
          </a:stretch>
        </p:blipFill>
        <p:spPr>
          <a:xfrm>
            <a:off x="1069384" y="1192120"/>
            <a:ext cx="1132387" cy="381374"/>
          </a:xfrm>
          <a:prstGeom prst="rect">
            <a:avLst/>
          </a:prstGeom>
        </p:spPr>
      </p:pic>
      <p:pic>
        <p:nvPicPr>
          <p:cNvPr id="7" name="Picture 6">
            <a:extLst>
              <a:ext uri="{FF2B5EF4-FFF2-40B4-BE49-F238E27FC236}">
                <a16:creationId xmlns:a16="http://schemas.microsoft.com/office/drawing/2014/main" id="{4AA6DE40-C55E-CA6E-0A73-5C0E999F3D52}"/>
              </a:ext>
            </a:extLst>
          </p:cNvPr>
          <p:cNvPicPr>
            <a:picLocks noChangeAspect="1"/>
          </p:cNvPicPr>
          <p:nvPr/>
        </p:nvPicPr>
        <p:blipFill>
          <a:blip r:embed="rId5"/>
          <a:stretch>
            <a:fillRect/>
          </a:stretch>
        </p:blipFill>
        <p:spPr>
          <a:xfrm>
            <a:off x="5114926" y="1079607"/>
            <a:ext cx="597937" cy="554311"/>
          </a:xfrm>
          <a:prstGeom prst="rect">
            <a:avLst/>
          </a:prstGeom>
        </p:spPr>
      </p:pic>
      <p:pic>
        <p:nvPicPr>
          <p:cNvPr id="8" name="Picture 7">
            <a:extLst>
              <a:ext uri="{FF2B5EF4-FFF2-40B4-BE49-F238E27FC236}">
                <a16:creationId xmlns:a16="http://schemas.microsoft.com/office/drawing/2014/main" id="{A7BFB37F-3A53-AA61-5496-5730C184EE25}"/>
              </a:ext>
            </a:extLst>
          </p:cNvPr>
          <p:cNvPicPr>
            <a:picLocks noChangeAspect="1"/>
          </p:cNvPicPr>
          <p:nvPr/>
        </p:nvPicPr>
        <p:blipFill>
          <a:blip r:embed="rId6"/>
          <a:stretch>
            <a:fillRect/>
          </a:stretch>
        </p:blipFill>
        <p:spPr>
          <a:xfrm>
            <a:off x="1947281" y="1810373"/>
            <a:ext cx="1135126" cy="591287"/>
          </a:xfrm>
          <a:prstGeom prst="rect">
            <a:avLst/>
          </a:prstGeom>
        </p:spPr>
      </p:pic>
      <p:pic>
        <p:nvPicPr>
          <p:cNvPr id="9" name="Picture 8">
            <a:extLst>
              <a:ext uri="{FF2B5EF4-FFF2-40B4-BE49-F238E27FC236}">
                <a16:creationId xmlns:a16="http://schemas.microsoft.com/office/drawing/2014/main" id="{19CE1193-9918-E269-050B-E0AE4C722623}"/>
              </a:ext>
            </a:extLst>
          </p:cNvPr>
          <p:cNvPicPr>
            <a:picLocks noChangeAspect="1"/>
          </p:cNvPicPr>
          <p:nvPr/>
        </p:nvPicPr>
        <p:blipFill>
          <a:blip r:embed="rId7"/>
          <a:stretch>
            <a:fillRect/>
          </a:stretch>
        </p:blipFill>
        <p:spPr>
          <a:xfrm>
            <a:off x="3944813" y="1660058"/>
            <a:ext cx="1741442" cy="975208"/>
          </a:xfrm>
          <a:prstGeom prst="rect">
            <a:avLst/>
          </a:prstGeom>
        </p:spPr>
      </p:pic>
      <p:pic>
        <p:nvPicPr>
          <p:cNvPr id="10" name="Picture 9">
            <a:extLst>
              <a:ext uri="{FF2B5EF4-FFF2-40B4-BE49-F238E27FC236}">
                <a16:creationId xmlns:a16="http://schemas.microsoft.com/office/drawing/2014/main" id="{038C56C5-F0A0-59F5-F7D3-D4C774419C20}"/>
              </a:ext>
            </a:extLst>
          </p:cNvPr>
          <p:cNvPicPr>
            <a:picLocks noChangeAspect="1"/>
          </p:cNvPicPr>
          <p:nvPr/>
        </p:nvPicPr>
        <p:blipFill>
          <a:blip r:embed="rId8"/>
          <a:stretch>
            <a:fillRect/>
          </a:stretch>
        </p:blipFill>
        <p:spPr>
          <a:xfrm>
            <a:off x="644154" y="2692855"/>
            <a:ext cx="1698282" cy="342368"/>
          </a:xfrm>
          <a:prstGeom prst="rect">
            <a:avLst/>
          </a:prstGeom>
        </p:spPr>
      </p:pic>
      <p:pic>
        <p:nvPicPr>
          <p:cNvPr id="11" name="Picture 10">
            <a:extLst>
              <a:ext uri="{FF2B5EF4-FFF2-40B4-BE49-F238E27FC236}">
                <a16:creationId xmlns:a16="http://schemas.microsoft.com/office/drawing/2014/main" id="{393378A8-BA87-8C77-A4A5-4CED696C178A}"/>
              </a:ext>
            </a:extLst>
          </p:cNvPr>
          <p:cNvPicPr>
            <a:picLocks noChangeAspect="1"/>
          </p:cNvPicPr>
          <p:nvPr/>
        </p:nvPicPr>
        <p:blipFill>
          <a:blip r:embed="rId9"/>
          <a:stretch>
            <a:fillRect/>
          </a:stretch>
        </p:blipFill>
        <p:spPr>
          <a:xfrm>
            <a:off x="3118703" y="2618970"/>
            <a:ext cx="960842" cy="591288"/>
          </a:xfrm>
          <a:prstGeom prst="rect">
            <a:avLst/>
          </a:prstGeom>
        </p:spPr>
      </p:pic>
      <p:pic>
        <p:nvPicPr>
          <p:cNvPr id="12" name="Picture 11">
            <a:extLst>
              <a:ext uri="{FF2B5EF4-FFF2-40B4-BE49-F238E27FC236}">
                <a16:creationId xmlns:a16="http://schemas.microsoft.com/office/drawing/2014/main" id="{5C7C231E-00CC-5933-B41B-DFB872A92228}"/>
              </a:ext>
            </a:extLst>
          </p:cNvPr>
          <p:cNvPicPr>
            <a:picLocks noChangeAspect="1"/>
          </p:cNvPicPr>
          <p:nvPr/>
        </p:nvPicPr>
        <p:blipFill>
          <a:blip r:embed="rId10"/>
          <a:stretch>
            <a:fillRect/>
          </a:stretch>
        </p:blipFill>
        <p:spPr>
          <a:xfrm>
            <a:off x="5277874" y="2650077"/>
            <a:ext cx="1376002" cy="420257"/>
          </a:xfrm>
          <a:prstGeom prst="rect">
            <a:avLst/>
          </a:prstGeom>
        </p:spPr>
      </p:pic>
      <p:pic>
        <p:nvPicPr>
          <p:cNvPr id="13" name="Picture 12">
            <a:extLst>
              <a:ext uri="{FF2B5EF4-FFF2-40B4-BE49-F238E27FC236}">
                <a16:creationId xmlns:a16="http://schemas.microsoft.com/office/drawing/2014/main" id="{0AF4970E-58D2-16A3-13E3-6902373041D4}"/>
              </a:ext>
            </a:extLst>
          </p:cNvPr>
          <p:cNvPicPr>
            <a:picLocks noChangeAspect="1"/>
          </p:cNvPicPr>
          <p:nvPr/>
        </p:nvPicPr>
        <p:blipFill>
          <a:blip r:embed="rId11"/>
          <a:stretch>
            <a:fillRect/>
          </a:stretch>
        </p:blipFill>
        <p:spPr>
          <a:xfrm>
            <a:off x="1652209" y="3264478"/>
            <a:ext cx="1324029" cy="689687"/>
          </a:xfrm>
          <a:prstGeom prst="rect">
            <a:avLst/>
          </a:prstGeom>
        </p:spPr>
      </p:pic>
      <p:pic>
        <p:nvPicPr>
          <p:cNvPr id="14" name="Picture 13">
            <a:extLst>
              <a:ext uri="{FF2B5EF4-FFF2-40B4-BE49-F238E27FC236}">
                <a16:creationId xmlns:a16="http://schemas.microsoft.com/office/drawing/2014/main" id="{7FC37B05-37C1-DDCD-AA17-21E7C5E9ED31}"/>
              </a:ext>
            </a:extLst>
          </p:cNvPr>
          <p:cNvPicPr>
            <a:picLocks noChangeAspect="1"/>
          </p:cNvPicPr>
          <p:nvPr/>
        </p:nvPicPr>
        <p:blipFill>
          <a:blip r:embed="rId12"/>
          <a:stretch>
            <a:fillRect/>
          </a:stretch>
        </p:blipFill>
        <p:spPr>
          <a:xfrm>
            <a:off x="4530205" y="3365083"/>
            <a:ext cx="1372616" cy="420258"/>
          </a:xfrm>
          <a:prstGeom prst="rect">
            <a:avLst/>
          </a:prstGeom>
        </p:spPr>
      </p:pic>
      <p:sp>
        <p:nvSpPr>
          <p:cNvPr id="2" name="Title 4">
            <a:extLst>
              <a:ext uri="{FF2B5EF4-FFF2-40B4-BE49-F238E27FC236}">
                <a16:creationId xmlns:a16="http://schemas.microsoft.com/office/drawing/2014/main" id="{9A507C15-7A5F-8325-91FE-F2DC5B8771A8}"/>
              </a:ext>
            </a:extLst>
          </p:cNvPr>
          <p:cNvSpPr>
            <a:spLocks noGrp="1"/>
          </p:cNvSpPr>
          <p:nvPr>
            <p:ph type="title"/>
          </p:nvPr>
        </p:nvSpPr>
        <p:spPr>
          <a:xfrm>
            <a:off x="365760" y="220272"/>
            <a:ext cx="6583680" cy="685800"/>
          </a:xfrm>
        </p:spPr>
        <p:txBody>
          <a:bodyPr>
            <a:normAutofit/>
          </a:bodyPr>
          <a:lstStyle/>
          <a:p>
            <a:r>
              <a:rPr lang="en-US" b="1" dirty="0"/>
              <a:t>Champions of Systems Thinking</a:t>
            </a:r>
          </a:p>
        </p:txBody>
      </p:sp>
      <p:sp>
        <p:nvSpPr>
          <p:cNvPr id="3" name="Rectangle 2">
            <a:extLst>
              <a:ext uri="{FF2B5EF4-FFF2-40B4-BE49-F238E27FC236}">
                <a16:creationId xmlns:a16="http://schemas.microsoft.com/office/drawing/2014/main" id="{15CDD755-A66B-5548-3407-F038AF183209}"/>
              </a:ext>
            </a:extLst>
          </p:cNvPr>
          <p:cNvSpPr/>
          <p:nvPr/>
        </p:nvSpPr>
        <p:spPr>
          <a:xfrm>
            <a:off x="0" y="2028"/>
            <a:ext cx="7315200" cy="11100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spTree>
    <p:extLst>
      <p:ext uri="{BB962C8B-B14F-4D97-AF65-F5344CB8AC3E}">
        <p14:creationId xmlns:p14="http://schemas.microsoft.com/office/powerpoint/2010/main" val="1043982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3450"/>
            <a:ext cx="7315200" cy="685800"/>
          </a:xfrm>
        </p:spPr>
        <p:txBody>
          <a:bodyPr>
            <a:normAutofit fontScale="90000"/>
          </a:bodyPr>
          <a:lstStyle/>
          <a:p>
            <a:r>
              <a:rPr lang="en-US" sz="3000" b="1" dirty="0"/>
              <a:t>All organizations have </a:t>
            </a:r>
            <a:br>
              <a:rPr lang="en-US" sz="3000" b="1" dirty="0"/>
            </a:br>
            <a:r>
              <a:rPr lang="en-US" sz="3000" b="1" dirty="0"/>
              <a:t>interdependent functions</a:t>
            </a:r>
          </a:p>
        </p:txBody>
      </p:sp>
      <p:sp>
        <p:nvSpPr>
          <p:cNvPr id="7" name="Content Placeholder 2"/>
          <p:cNvSpPr>
            <a:spLocks noGrp="1"/>
          </p:cNvSpPr>
          <p:nvPr>
            <p:ph idx="1"/>
          </p:nvPr>
        </p:nvSpPr>
        <p:spPr>
          <a:xfrm>
            <a:off x="4118487" y="2045811"/>
            <a:ext cx="2506099" cy="1307346"/>
          </a:xfrm>
        </p:spPr>
        <p:txBody>
          <a:bodyPr>
            <a:normAutofit/>
          </a:bodyPr>
          <a:lstStyle/>
          <a:p>
            <a:pPr marL="0" indent="0">
              <a:spcAft>
                <a:spcPts val="1440"/>
              </a:spcAft>
              <a:buClr>
                <a:srgbClr val="CD0E26"/>
              </a:buClr>
              <a:buNone/>
            </a:pPr>
            <a:r>
              <a:rPr lang="en-US" sz="1800" dirty="0"/>
              <a:t>Who is responsible for on-time delivery?</a:t>
            </a:r>
          </a:p>
        </p:txBody>
      </p:sp>
      <p:sp>
        <p:nvSpPr>
          <p:cNvPr id="139" name="Rectangle 138"/>
          <p:cNvSpPr/>
          <p:nvPr/>
        </p:nvSpPr>
        <p:spPr>
          <a:xfrm>
            <a:off x="0" y="-6136"/>
            <a:ext cx="7315200" cy="11100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grpSp>
        <p:nvGrpSpPr>
          <p:cNvPr id="178" name="Group 177"/>
          <p:cNvGrpSpPr/>
          <p:nvPr/>
        </p:nvGrpSpPr>
        <p:grpSpPr>
          <a:xfrm>
            <a:off x="565125" y="1408034"/>
            <a:ext cx="2764220" cy="2145649"/>
            <a:chOff x="565125" y="1207508"/>
            <a:chExt cx="2764220" cy="2145649"/>
          </a:xfrm>
        </p:grpSpPr>
        <p:cxnSp>
          <p:nvCxnSpPr>
            <p:cNvPr id="145" name="Straight Connector 144"/>
            <p:cNvCxnSpPr/>
            <p:nvPr/>
          </p:nvCxnSpPr>
          <p:spPr>
            <a:xfrm flipH="1" flipV="1">
              <a:off x="2176895" y="2716938"/>
              <a:ext cx="42327" cy="285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a:cxnSpLocks/>
            </p:cNvCxnSpPr>
            <p:nvPr/>
          </p:nvCxnSpPr>
          <p:spPr>
            <a:xfrm flipV="1">
              <a:off x="2909445" y="1621075"/>
              <a:ext cx="265755" cy="316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54" idx="3"/>
            </p:cNvCxnSpPr>
            <p:nvPr/>
          </p:nvCxnSpPr>
          <p:spPr>
            <a:xfrm>
              <a:off x="1139319" y="2334943"/>
              <a:ext cx="482018" cy="4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3"/>
              <a:endCxn id="9" idx="1"/>
            </p:cNvCxnSpPr>
            <p:nvPr/>
          </p:nvCxnSpPr>
          <p:spPr>
            <a:xfrm>
              <a:off x="1681854" y="2015423"/>
              <a:ext cx="717954" cy="144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0"/>
            </p:cNvCxnSpPr>
            <p:nvPr/>
          </p:nvCxnSpPr>
          <p:spPr>
            <a:xfrm flipH="1" flipV="1">
              <a:off x="2750134" y="2106129"/>
              <a:ext cx="54647" cy="482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a:off x="1681854" y="2959822"/>
              <a:ext cx="551601" cy="45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0" idx="0"/>
              <a:endCxn id="4" idx="2"/>
            </p:cNvCxnSpPr>
            <p:nvPr/>
          </p:nvCxnSpPr>
          <p:spPr>
            <a:xfrm flipH="1" flipV="1">
              <a:off x="1301565" y="2232924"/>
              <a:ext cx="932" cy="166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8" idx="2"/>
            </p:cNvCxnSpPr>
            <p:nvPr/>
          </p:nvCxnSpPr>
          <p:spPr>
            <a:xfrm flipV="1">
              <a:off x="1737578" y="2717330"/>
              <a:ext cx="301705" cy="154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8" idx="0"/>
            </p:cNvCxnSpPr>
            <p:nvPr/>
          </p:nvCxnSpPr>
          <p:spPr>
            <a:xfrm flipV="1">
              <a:off x="2039283" y="1865527"/>
              <a:ext cx="91406" cy="365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endCxn id="8" idx="3"/>
            </p:cNvCxnSpPr>
            <p:nvPr/>
          </p:nvCxnSpPr>
          <p:spPr>
            <a:xfrm flipH="1" flipV="1">
              <a:off x="2486579" y="2473994"/>
              <a:ext cx="136996" cy="114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1541421" y="1591829"/>
              <a:ext cx="50566" cy="2060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47" idx="3"/>
              <a:endCxn id="89" idx="1"/>
            </p:cNvCxnSpPr>
            <p:nvPr/>
          </p:nvCxnSpPr>
          <p:spPr>
            <a:xfrm>
              <a:off x="1456576" y="3151982"/>
              <a:ext cx="329523" cy="90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2555077" y="1865527"/>
              <a:ext cx="22158" cy="72424"/>
            </a:xfrm>
            <a:prstGeom prst="line">
              <a:avLst/>
            </a:prstGeom>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565125" y="2081093"/>
              <a:ext cx="574194" cy="507700"/>
            </a:xfrm>
            <a:prstGeom prst="rect">
              <a:avLst/>
            </a:prstGeom>
            <a:solidFill>
              <a:schemeClr val="accent4">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95000"/>
                    <a:lumOff val="5000"/>
                  </a:schemeClr>
                </a:solidFill>
              </a:endParaRPr>
            </a:p>
          </p:txBody>
        </p:sp>
        <p:sp>
          <p:nvSpPr>
            <p:cNvPr id="153" name="Rectangle 152"/>
            <p:cNvSpPr/>
            <p:nvPr/>
          </p:nvSpPr>
          <p:spPr>
            <a:xfrm>
              <a:off x="2654999" y="2814315"/>
              <a:ext cx="472118" cy="384320"/>
            </a:xfrm>
            <a:prstGeom prst="rect">
              <a:avLst/>
            </a:prstGeom>
            <a:solidFill>
              <a:schemeClr val="accent4">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95000"/>
                    <a:lumOff val="5000"/>
                  </a:schemeClr>
                </a:solidFill>
              </a:endParaRPr>
            </a:p>
          </p:txBody>
        </p:sp>
        <p:sp>
          <p:nvSpPr>
            <p:cNvPr id="151" name="Rectangle 150"/>
            <p:cNvSpPr/>
            <p:nvPr/>
          </p:nvSpPr>
          <p:spPr>
            <a:xfrm>
              <a:off x="2857227" y="2315196"/>
              <a:ext cx="472118" cy="384320"/>
            </a:xfrm>
            <a:prstGeom prst="rect">
              <a:avLst/>
            </a:prstGeom>
            <a:solidFill>
              <a:schemeClr val="accent4">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95000"/>
                    <a:lumOff val="5000"/>
                  </a:schemeClr>
                </a:solidFill>
              </a:endParaRPr>
            </a:p>
          </p:txBody>
        </p:sp>
        <p:sp>
          <p:nvSpPr>
            <p:cNvPr id="149" name="Rectangle 148"/>
            <p:cNvSpPr/>
            <p:nvPr/>
          </p:nvSpPr>
          <p:spPr>
            <a:xfrm>
              <a:off x="1099914" y="1207508"/>
              <a:ext cx="723893" cy="384320"/>
            </a:xfrm>
            <a:prstGeom prst="rect">
              <a:avLst/>
            </a:prstGeom>
            <a:solidFill>
              <a:schemeClr val="accent4">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95000"/>
                    <a:lumOff val="5000"/>
                  </a:schemeClr>
                </a:solidFill>
              </a:endParaRPr>
            </a:p>
          </p:txBody>
        </p:sp>
        <p:sp>
          <p:nvSpPr>
            <p:cNvPr id="152" name="Rectangle 151"/>
            <p:cNvSpPr/>
            <p:nvPr/>
          </p:nvSpPr>
          <p:spPr>
            <a:xfrm>
              <a:off x="2176895" y="1263103"/>
              <a:ext cx="1033577" cy="384320"/>
            </a:xfrm>
            <a:prstGeom prst="rect">
              <a:avLst/>
            </a:prstGeom>
            <a:solidFill>
              <a:schemeClr val="accent4">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95000"/>
                    <a:lumOff val="5000"/>
                  </a:schemeClr>
                </a:solidFill>
              </a:endParaRPr>
            </a:p>
          </p:txBody>
        </p:sp>
        <p:sp>
          <p:nvSpPr>
            <p:cNvPr id="147" name="Rectangle 146"/>
            <p:cNvSpPr/>
            <p:nvPr/>
          </p:nvSpPr>
          <p:spPr>
            <a:xfrm>
              <a:off x="732683" y="2959822"/>
              <a:ext cx="723893" cy="384320"/>
            </a:xfrm>
            <a:prstGeom prst="rect">
              <a:avLst/>
            </a:prstGeom>
            <a:solidFill>
              <a:schemeClr val="accent4">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95000"/>
                    <a:lumOff val="5000"/>
                  </a:schemeClr>
                </a:solidFill>
              </a:endParaRPr>
            </a:p>
          </p:txBody>
        </p:sp>
        <p:sp>
          <p:nvSpPr>
            <p:cNvPr id="148" name="Rectangle 147"/>
            <p:cNvSpPr/>
            <p:nvPr/>
          </p:nvSpPr>
          <p:spPr>
            <a:xfrm>
              <a:off x="738141" y="1559699"/>
              <a:ext cx="723893" cy="384320"/>
            </a:xfrm>
            <a:prstGeom prst="rect">
              <a:avLst/>
            </a:prstGeom>
            <a:solidFill>
              <a:schemeClr val="accent4">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95000"/>
                    <a:lumOff val="5000"/>
                  </a:schemeClr>
                </a:solidFill>
              </a:endParaRPr>
            </a:p>
          </p:txBody>
        </p:sp>
        <p:cxnSp>
          <p:nvCxnSpPr>
            <p:cNvPr id="18" name="Straight Connector 17"/>
            <p:cNvCxnSpPr>
              <a:endCxn id="8" idx="3"/>
            </p:cNvCxnSpPr>
            <p:nvPr/>
          </p:nvCxnSpPr>
          <p:spPr>
            <a:xfrm flipV="1">
              <a:off x="2447315" y="2473994"/>
              <a:ext cx="39264" cy="63076"/>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921275" y="1797921"/>
              <a:ext cx="760579" cy="435003"/>
            </a:xfrm>
            <a:prstGeom prst="rect">
              <a:avLst/>
            </a:prstGeom>
            <a:solidFill>
              <a:schemeClr val="accent4">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95000"/>
                      <a:lumOff val="5000"/>
                    </a:schemeClr>
                  </a:solidFill>
                </a:rPr>
                <a:t>Sales</a:t>
              </a:r>
            </a:p>
          </p:txBody>
        </p:sp>
        <p:sp>
          <p:nvSpPr>
            <p:cNvPr id="10" name="Rectangle 9"/>
            <p:cNvSpPr/>
            <p:nvPr/>
          </p:nvSpPr>
          <p:spPr>
            <a:xfrm>
              <a:off x="867416" y="2398953"/>
              <a:ext cx="870162" cy="678726"/>
            </a:xfrm>
            <a:prstGeom prst="rect">
              <a:avLst/>
            </a:prstGeom>
            <a:solidFill>
              <a:schemeClr val="accent4">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lumMod val="95000"/>
                      <a:lumOff val="5000"/>
                    </a:schemeClr>
                  </a:solidFill>
                </a:rPr>
                <a:t>Order Processing</a:t>
              </a:r>
            </a:p>
          </p:txBody>
        </p:sp>
        <p:sp>
          <p:nvSpPr>
            <p:cNvPr id="89" name="Rectangle 88"/>
            <p:cNvSpPr/>
            <p:nvPr/>
          </p:nvSpPr>
          <p:spPr>
            <a:xfrm>
              <a:off x="1786099" y="2968837"/>
              <a:ext cx="1123346" cy="384320"/>
            </a:xfrm>
            <a:prstGeom prst="rect">
              <a:avLst/>
            </a:prstGeom>
            <a:solidFill>
              <a:schemeClr val="accent4">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lumMod val="95000"/>
                      <a:lumOff val="5000"/>
                    </a:schemeClr>
                  </a:solidFill>
                </a:rPr>
                <a:t>Hiring/Training</a:t>
              </a:r>
              <a:endParaRPr lang="en-US" sz="1050" dirty="0">
                <a:solidFill>
                  <a:schemeClr val="tx1">
                    <a:lumMod val="95000"/>
                    <a:lumOff val="5000"/>
                  </a:schemeClr>
                </a:solidFill>
              </a:endParaRPr>
            </a:p>
          </p:txBody>
        </p:sp>
        <p:sp>
          <p:nvSpPr>
            <p:cNvPr id="8" name="Rectangle 7"/>
            <p:cNvSpPr/>
            <p:nvPr/>
          </p:nvSpPr>
          <p:spPr>
            <a:xfrm>
              <a:off x="1591987" y="2230658"/>
              <a:ext cx="894592" cy="486672"/>
            </a:xfrm>
            <a:prstGeom prst="rect">
              <a:avLst/>
            </a:prstGeom>
            <a:solidFill>
              <a:schemeClr val="accent4">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95000"/>
                      <a:lumOff val="5000"/>
                    </a:schemeClr>
                  </a:solidFill>
                </a:rPr>
                <a:t>Inventory</a:t>
              </a:r>
            </a:p>
          </p:txBody>
        </p:sp>
        <p:sp>
          <p:nvSpPr>
            <p:cNvPr id="11" name="Rectangle 10"/>
            <p:cNvSpPr/>
            <p:nvPr/>
          </p:nvSpPr>
          <p:spPr>
            <a:xfrm>
              <a:off x="2381697" y="2588793"/>
              <a:ext cx="846167" cy="442251"/>
            </a:xfrm>
            <a:prstGeom prst="rect">
              <a:avLst/>
            </a:prstGeom>
            <a:solidFill>
              <a:schemeClr val="accent4">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95000"/>
                      <a:lumOff val="5000"/>
                    </a:schemeClr>
                  </a:solidFill>
                </a:rPr>
                <a:t>Delivery</a:t>
              </a:r>
              <a:endParaRPr lang="en-US" sz="1000" dirty="0">
                <a:solidFill>
                  <a:schemeClr val="tx1">
                    <a:lumMod val="95000"/>
                    <a:lumOff val="5000"/>
                  </a:schemeClr>
                </a:solidFill>
              </a:endParaRPr>
            </a:p>
          </p:txBody>
        </p:sp>
        <p:sp>
          <p:nvSpPr>
            <p:cNvPr id="129" name="Rectangle 128"/>
            <p:cNvSpPr/>
            <p:nvPr/>
          </p:nvSpPr>
          <p:spPr>
            <a:xfrm>
              <a:off x="1639668" y="1382328"/>
              <a:ext cx="1484057" cy="483199"/>
            </a:xfrm>
            <a:prstGeom prst="rect">
              <a:avLst/>
            </a:prstGeom>
            <a:solidFill>
              <a:schemeClr val="accent4">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95000"/>
                      <a:lumOff val="5000"/>
                    </a:schemeClr>
                  </a:solidFill>
                </a:rPr>
                <a:t>Manufacturing</a:t>
              </a:r>
            </a:p>
          </p:txBody>
        </p:sp>
        <p:sp>
          <p:nvSpPr>
            <p:cNvPr id="9" name="Rectangle 8"/>
            <p:cNvSpPr/>
            <p:nvPr/>
          </p:nvSpPr>
          <p:spPr>
            <a:xfrm>
              <a:off x="2399808" y="1937951"/>
              <a:ext cx="824654" cy="443046"/>
            </a:xfrm>
            <a:prstGeom prst="rect">
              <a:avLst/>
            </a:prstGeom>
            <a:solidFill>
              <a:schemeClr val="accent4">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lumMod val="95000"/>
                      <a:lumOff val="5000"/>
                    </a:schemeClr>
                  </a:solidFill>
                </a:rPr>
                <a:t>Assembly</a:t>
              </a:r>
            </a:p>
          </p:txBody>
        </p:sp>
      </p:grpSp>
      <p:pic>
        <p:nvPicPr>
          <p:cNvPr id="3" name="Picture 2">
            <a:extLst>
              <a:ext uri="{FF2B5EF4-FFF2-40B4-BE49-F238E27FC236}">
                <a16:creationId xmlns:a16="http://schemas.microsoft.com/office/drawing/2014/main" id="{35608FE6-947A-9B68-1A0D-FAF6661094A4}"/>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5263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6" name="Straight Connector 415">
            <a:extLst>
              <a:ext uri="{FF2B5EF4-FFF2-40B4-BE49-F238E27FC236}">
                <a16:creationId xmlns:a16="http://schemas.microsoft.com/office/drawing/2014/main" id="{27B97BC5-4448-BE42-B739-C89FAA923264}"/>
              </a:ext>
            </a:extLst>
          </p:cNvPr>
          <p:cNvCxnSpPr>
            <a:cxnSpLocks/>
          </p:cNvCxnSpPr>
          <p:nvPr/>
        </p:nvCxnSpPr>
        <p:spPr>
          <a:xfrm flipH="1" flipV="1">
            <a:off x="2192994" y="1863706"/>
            <a:ext cx="275490" cy="649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flipV="1">
            <a:off x="1745697" y="1895095"/>
            <a:ext cx="732055" cy="105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1" idx="0"/>
          </p:cNvCxnSpPr>
          <p:nvPr/>
        </p:nvCxnSpPr>
        <p:spPr>
          <a:xfrm flipV="1">
            <a:off x="1022910" y="2163397"/>
            <a:ext cx="436097" cy="194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a:stCxn id="14" idx="3"/>
          </p:cNvCxnSpPr>
          <p:nvPr/>
        </p:nvCxnSpPr>
        <p:spPr>
          <a:xfrm>
            <a:off x="1388268" y="1791014"/>
            <a:ext cx="808425" cy="145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454629" y="2767996"/>
            <a:ext cx="485240" cy="362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1" idx="0"/>
            <a:endCxn id="14" idx="2"/>
          </p:cNvCxnSpPr>
          <p:nvPr/>
        </p:nvCxnSpPr>
        <p:spPr>
          <a:xfrm flipV="1">
            <a:off x="1022910" y="2032083"/>
            <a:ext cx="28503" cy="326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1" idx="3"/>
            <a:endCxn id="19" idx="2"/>
          </p:cNvCxnSpPr>
          <p:nvPr/>
        </p:nvCxnSpPr>
        <p:spPr>
          <a:xfrm flipV="1">
            <a:off x="1457991" y="2516489"/>
            <a:ext cx="287706" cy="181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9" idx="3"/>
          </p:cNvCxnSpPr>
          <p:nvPr/>
        </p:nvCxnSpPr>
        <p:spPr>
          <a:xfrm flipV="1">
            <a:off x="2153729" y="2273153"/>
            <a:ext cx="39264" cy="63076"/>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14557" y="1549944"/>
            <a:ext cx="673711" cy="482139"/>
          </a:xfrm>
          <a:prstGeom prst="rect">
            <a:avLst/>
          </a:prstGeom>
          <a:solidFill>
            <a:schemeClr val="accent4">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lumMod val="95000"/>
                  <a:lumOff val="5000"/>
                </a:schemeClr>
              </a:solidFill>
            </a:endParaRPr>
          </a:p>
        </p:txBody>
      </p:sp>
      <p:sp>
        <p:nvSpPr>
          <p:cNvPr id="17" name="Rectangle 16"/>
          <p:cNvSpPr/>
          <p:nvPr/>
        </p:nvSpPr>
        <p:spPr>
          <a:xfrm>
            <a:off x="1817594" y="1529745"/>
            <a:ext cx="824654" cy="443046"/>
          </a:xfrm>
          <a:prstGeom prst="rect">
            <a:avLst/>
          </a:prstGeom>
          <a:solidFill>
            <a:schemeClr val="accent4">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95000"/>
                  <a:lumOff val="5000"/>
                </a:schemeClr>
              </a:solidFill>
            </a:endParaRPr>
          </a:p>
        </p:txBody>
      </p:sp>
      <p:sp>
        <p:nvSpPr>
          <p:cNvPr id="18" name="Rectangle 17"/>
          <p:cNvSpPr/>
          <p:nvPr/>
        </p:nvSpPr>
        <p:spPr>
          <a:xfrm>
            <a:off x="587829" y="2358257"/>
            <a:ext cx="870162" cy="678726"/>
          </a:xfrm>
          <a:prstGeom prst="rect">
            <a:avLst/>
          </a:prstGeom>
          <a:solidFill>
            <a:schemeClr val="accent4">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95000"/>
                  <a:lumOff val="5000"/>
                </a:schemeClr>
              </a:solidFill>
            </a:endParaRPr>
          </a:p>
        </p:txBody>
      </p:sp>
      <p:sp>
        <p:nvSpPr>
          <p:cNvPr id="24" name="Rectangle 23"/>
          <p:cNvSpPr/>
          <p:nvPr/>
        </p:nvSpPr>
        <p:spPr>
          <a:xfrm>
            <a:off x="1395989" y="2874701"/>
            <a:ext cx="967115" cy="430587"/>
          </a:xfrm>
          <a:prstGeom prst="rect">
            <a:avLst/>
          </a:prstGeom>
          <a:solidFill>
            <a:schemeClr val="accent4">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95000"/>
                  <a:lumOff val="5000"/>
                </a:schemeClr>
              </a:solidFill>
            </a:endParaRPr>
          </a:p>
        </p:txBody>
      </p:sp>
      <p:sp>
        <p:nvSpPr>
          <p:cNvPr id="25" name="Rectangle 24"/>
          <p:cNvSpPr/>
          <p:nvPr/>
        </p:nvSpPr>
        <p:spPr>
          <a:xfrm>
            <a:off x="1298401" y="2029817"/>
            <a:ext cx="894592" cy="486672"/>
          </a:xfrm>
          <a:prstGeom prst="rect">
            <a:avLst/>
          </a:prstGeom>
          <a:solidFill>
            <a:schemeClr val="accent4">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95000"/>
                  <a:lumOff val="5000"/>
                </a:schemeClr>
              </a:solidFill>
            </a:endParaRPr>
          </a:p>
        </p:txBody>
      </p:sp>
      <p:sp>
        <p:nvSpPr>
          <p:cNvPr id="26" name="Rectangle 25"/>
          <p:cNvSpPr/>
          <p:nvPr/>
        </p:nvSpPr>
        <p:spPr>
          <a:xfrm>
            <a:off x="1943231" y="2448595"/>
            <a:ext cx="846167" cy="442251"/>
          </a:xfrm>
          <a:prstGeom prst="rect">
            <a:avLst/>
          </a:prstGeom>
          <a:solidFill>
            <a:schemeClr val="accent4">
              <a:lumMod val="20000"/>
              <a:lumOff val="8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95000"/>
                  <a:lumOff val="5000"/>
                </a:schemeClr>
              </a:solidFill>
            </a:endParaRPr>
          </a:p>
        </p:txBody>
      </p:sp>
      <p:sp>
        <p:nvSpPr>
          <p:cNvPr id="72" name="Title 1"/>
          <p:cNvSpPr txBox="1">
            <a:spLocks/>
          </p:cNvSpPr>
          <p:nvPr/>
        </p:nvSpPr>
        <p:spPr>
          <a:xfrm>
            <a:off x="0" y="374304"/>
            <a:ext cx="7243482" cy="685800"/>
          </a:xfrm>
          <a:prstGeom prst="rect">
            <a:avLst/>
          </a:prstGeom>
        </p:spPr>
        <p:txBody>
          <a:bodyPr vert="horz" lIns="73152" tIns="36576" rIns="73152" bIns="36576" rtlCol="0" anchor="ctr">
            <a:normAutofit fontScale="97500"/>
          </a:bodyPr>
          <a:lstStyle>
            <a:lvl1pPr algn="ctr" defTabSz="731520" rtl="0" eaLnBrk="1" latinLnBrk="0" hangingPunct="1">
              <a:spcBef>
                <a:spcPct val="0"/>
              </a:spcBef>
              <a:buNone/>
              <a:defRPr sz="2900" kern="1200">
                <a:solidFill>
                  <a:schemeClr val="tx1"/>
                </a:solidFill>
                <a:latin typeface="+mj-lt"/>
                <a:ea typeface="+mj-ea"/>
                <a:cs typeface="+mj-cs"/>
              </a:defRPr>
            </a:lvl1pPr>
          </a:lstStyle>
          <a:p>
            <a:pPr fontAlgn="auto">
              <a:spcAft>
                <a:spcPts val="0"/>
              </a:spcAft>
            </a:pPr>
            <a:r>
              <a:rPr lang="en-US" sz="2800" b="1" dirty="0"/>
              <a:t>Excellence of the parts is necessary</a:t>
            </a:r>
          </a:p>
        </p:txBody>
      </p:sp>
      <p:sp>
        <p:nvSpPr>
          <p:cNvPr id="27" name="Title 1"/>
          <p:cNvSpPr txBox="1">
            <a:spLocks/>
          </p:cNvSpPr>
          <p:nvPr/>
        </p:nvSpPr>
        <p:spPr>
          <a:xfrm>
            <a:off x="3171627" y="1629891"/>
            <a:ext cx="3342342" cy="685800"/>
          </a:xfrm>
          <a:prstGeom prst="rect">
            <a:avLst/>
          </a:prstGeom>
        </p:spPr>
        <p:txBody>
          <a:bodyPr vert="horz" lIns="73152" tIns="36576" rIns="73152" bIns="36576" rtlCol="0" anchor="ctr">
            <a:normAutofit fontScale="97500"/>
          </a:bodyPr>
          <a:lstStyle>
            <a:lvl1pPr algn="ctr" defTabSz="731520" rtl="0" eaLnBrk="1" latinLnBrk="0" hangingPunct="1">
              <a:spcBef>
                <a:spcPct val="0"/>
              </a:spcBef>
              <a:buNone/>
              <a:defRPr sz="2900" kern="1200">
                <a:solidFill>
                  <a:schemeClr val="tx1"/>
                </a:solidFill>
                <a:latin typeface="+mj-lt"/>
                <a:ea typeface="+mj-ea"/>
                <a:cs typeface="+mj-cs"/>
              </a:defRPr>
            </a:lvl1pPr>
          </a:lstStyle>
          <a:p>
            <a:pPr fontAlgn="auto">
              <a:spcAft>
                <a:spcPts val="0"/>
              </a:spcAft>
            </a:pPr>
            <a:r>
              <a:rPr lang="mr-IN" sz="2800" dirty="0"/>
              <a:t>…</a:t>
            </a:r>
            <a:r>
              <a:rPr lang="en-US" sz="2800" dirty="0"/>
              <a:t>but not sufficient</a:t>
            </a:r>
          </a:p>
        </p:txBody>
      </p:sp>
      <p:sp>
        <p:nvSpPr>
          <p:cNvPr id="420" name="Rectangle 419">
            <a:extLst>
              <a:ext uri="{FF2B5EF4-FFF2-40B4-BE49-F238E27FC236}">
                <a16:creationId xmlns:a16="http://schemas.microsoft.com/office/drawing/2014/main" id="{C7DB967B-6F7D-084C-9CCC-3E26038D7413}"/>
              </a:ext>
            </a:extLst>
          </p:cNvPr>
          <p:cNvSpPr/>
          <p:nvPr/>
        </p:nvSpPr>
        <p:spPr>
          <a:xfrm>
            <a:off x="0" y="1"/>
            <a:ext cx="7315200" cy="11100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2" name="Picture 1">
            <a:extLst>
              <a:ext uri="{FF2B5EF4-FFF2-40B4-BE49-F238E27FC236}">
                <a16:creationId xmlns:a16="http://schemas.microsoft.com/office/drawing/2014/main" id="{63F7E6BD-FD35-57AF-817C-A4C09FBBE5EE}"/>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76812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optimize the parts-61a-61-6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2855" y="1100880"/>
            <a:ext cx="3108570" cy="2188424"/>
          </a:xfrm>
          <a:prstGeom prst="rect">
            <a:avLst/>
          </a:prstGeom>
        </p:spPr>
      </p:pic>
      <p:sp>
        <p:nvSpPr>
          <p:cNvPr id="4" name="Rectangle 3"/>
          <p:cNvSpPr/>
          <p:nvPr/>
        </p:nvSpPr>
        <p:spPr>
          <a:xfrm>
            <a:off x="0" y="1"/>
            <a:ext cx="7315200" cy="11100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sp>
        <p:nvSpPr>
          <p:cNvPr id="11" name="TextBox 10"/>
          <p:cNvSpPr txBox="1"/>
          <p:nvPr/>
        </p:nvSpPr>
        <p:spPr>
          <a:xfrm>
            <a:off x="3809666" y="1310239"/>
            <a:ext cx="3013108" cy="461665"/>
          </a:xfrm>
          <a:prstGeom prst="rect">
            <a:avLst/>
          </a:prstGeom>
          <a:noFill/>
        </p:spPr>
        <p:txBody>
          <a:bodyPr wrap="square" rtlCol="0">
            <a:spAutoFit/>
          </a:bodyPr>
          <a:lstStyle/>
          <a:p>
            <a:r>
              <a:rPr lang="en-US" sz="2300" dirty="0">
                <a:latin typeface="Arial"/>
                <a:cs typeface="Arial"/>
              </a:rPr>
              <a:t>Optimize the </a:t>
            </a:r>
            <a:r>
              <a:rPr lang="en-US" sz="2300" b="1" dirty="0">
                <a:latin typeface="Arial"/>
                <a:cs typeface="Arial"/>
              </a:rPr>
              <a:t>system</a:t>
            </a:r>
          </a:p>
        </p:txBody>
      </p:sp>
      <p:sp>
        <p:nvSpPr>
          <p:cNvPr id="12" name="TextBox 11"/>
          <p:cNvSpPr txBox="1"/>
          <p:nvPr/>
        </p:nvSpPr>
        <p:spPr>
          <a:xfrm>
            <a:off x="3809666" y="1677439"/>
            <a:ext cx="3179208" cy="461665"/>
          </a:xfrm>
          <a:prstGeom prst="rect">
            <a:avLst/>
          </a:prstGeom>
          <a:noFill/>
        </p:spPr>
        <p:txBody>
          <a:bodyPr wrap="square" rtlCol="0">
            <a:spAutoFit/>
          </a:bodyPr>
          <a:lstStyle/>
          <a:p>
            <a:r>
              <a:rPr lang="en-US" sz="2300" dirty="0">
                <a:latin typeface="Arial"/>
                <a:cs typeface="Arial"/>
              </a:rPr>
              <a:t>…not just the parts.</a:t>
            </a:r>
          </a:p>
        </p:txBody>
      </p:sp>
      <p:sp>
        <p:nvSpPr>
          <p:cNvPr id="8" name="TextBox 7"/>
          <p:cNvSpPr txBox="1"/>
          <p:nvPr/>
        </p:nvSpPr>
        <p:spPr>
          <a:xfrm>
            <a:off x="3809666" y="2322926"/>
            <a:ext cx="3179208" cy="446276"/>
          </a:xfrm>
          <a:prstGeom prst="rect">
            <a:avLst/>
          </a:prstGeom>
          <a:noFill/>
        </p:spPr>
        <p:txBody>
          <a:bodyPr wrap="square" rtlCol="0">
            <a:spAutoFit/>
          </a:bodyPr>
          <a:lstStyle/>
          <a:p>
            <a:r>
              <a:rPr lang="en-US" sz="2300" i="1" dirty="0">
                <a:latin typeface="Arial"/>
                <a:cs typeface="Arial"/>
              </a:rPr>
              <a:t>How?</a:t>
            </a:r>
          </a:p>
        </p:txBody>
      </p:sp>
      <p:sp>
        <p:nvSpPr>
          <p:cNvPr id="3" name="Rectangle 2"/>
          <p:cNvSpPr/>
          <p:nvPr/>
        </p:nvSpPr>
        <p:spPr>
          <a:xfrm>
            <a:off x="3809666" y="2717340"/>
            <a:ext cx="3266546" cy="446276"/>
          </a:xfrm>
          <a:prstGeom prst="rect">
            <a:avLst/>
          </a:prstGeom>
        </p:spPr>
        <p:txBody>
          <a:bodyPr wrap="none">
            <a:spAutoFit/>
          </a:bodyPr>
          <a:lstStyle/>
          <a:p>
            <a:r>
              <a:rPr lang="en-US" sz="2300" dirty="0">
                <a:latin typeface="Arial"/>
                <a:cs typeface="Arial"/>
              </a:rPr>
              <a:t>Three core strategies…</a:t>
            </a:r>
          </a:p>
        </p:txBody>
      </p:sp>
      <p:pic>
        <p:nvPicPr>
          <p:cNvPr id="2" name="Picture 1">
            <a:extLst>
              <a:ext uri="{FF2B5EF4-FFF2-40B4-BE49-F238E27FC236}">
                <a16:creationId xmlns:a16="http://schemas.microsoft.com/office/drawing/2014/main" id="{C34BBA3E-21C9-8F00-2B50-56E85AC512EB}"/>
              </a:ext>
            </a:extLst>
          </p:cNvPr>
          <p:cNvPicPr>
            <a:picLocks noChangeAspect="1"/>
          </p:cNvPicPr>
          <p:nvPr/>
        </p:nvPicPr>
        <p:blipFill>
          <a:blip r:embed="rId4"/>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241608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2"/>
      <p:bldP spid="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575626"/>
            <a:ext cx="6217920" cy="882015"/>
          </a:xfrm>
        </p:spPr>
        <p:txBody>
          <a:bodyPr>
            <a:normAutofit/>
          </a:bodyPr>
          <a:lstStyle/>
          <a:p>
            <a:r>
              <a:rPr lang="en-US" sz="4500" b="1" dirty="0"/>
              <a:t>Welcome</a:t>
            </a:r>
          </a:p>
        </p:txBody>
      </p:sp>
      <p:sp>
        <p:nvSpPr>
          <p:cNvPr id="3" name="Subtitle 2"/>
          <p:cNvSpPr>
            <a:spLocks noGrp="1"/>
          </p:cNvSpPr>
          <p:nvPr>
            <p:ph type="subTitle" idx="1"/>
          </p:nvPr>
        </p:nvSpPr>
        <p:spPr>
          <a:xfrm>
            <a:off x="548640" y="1899503"/>
            <a:ext cx="6195974" cy="400610"/>
          </a:xfrm>
        </p:spPr>
        <p:txBody>
          <a:bodyPr>
            <a:noAutofit/>
          </a:bodyPr>
          <a:lstStyle/>
          <a:p>
            <a:pPr algn="l"/>
            <a:r>
              <a:rPr lang="en-US" sz="2900" dirty="0">
                <a:solidFill>
                  <a:schemeClr val="tx1"/>
                </a:solidFill>
              </a:rPr>
              <a:t>Sit anywhere</a:t>
            </a:r>
          </a:p>
        </p:txBody>
      </p:sp>
      <p:sp>
        <p:nvSpPr>
          <p:cNvPr id="4" name="Subtitle 2"/>
          <p:cNvSpPr txBox="1">
            <a:spLocks/>
          </p:cNvSpPr>
          <p:nvPr/>
        </p:nvSpPr>
        <p:spPr>
          <a:xfrm>
            <a:off x="548640" y="2581297"/>
            <a:ext cx="6195974" cy="748290"/>
          </a:xfrm>
          <a:prstGeom prst="rect">
            <a:avLst/>
          </a:prstGeom>
        </p:spPr>
        <p:txBody>
          <a:bodyPr vert="horz" lIns="73152" tIns="36576" rIns="73152" bIns="36576"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0" indent="-274320" algn="l">
              <a:buBlip>
                <a:blip r:embed="rId3"/>
              </a:buBlip>
            </a:pPr>
            <a:r>
              <a:rPr lang="en-US" sz="1900" dirty="0">
                <a:solidFill>
                  <a:schemeClr val="tx1"/>
                </a:solidFill>
                <a:latin typeface="Arial"/>
                <a:cs typeface="Arial"/>
              </a:rPr>
              <a:t>With people you don’t normally work with</a:t>
            </a:r>
          </a:p>
          <a:p>
            <a:pPr marL="274320" indent="-274320" algn="l">
              <a:buBlip>
                <a:blip r:embed="rId3"/>
              </a:buBlip>
            </a:pPr>
            <a:r>
              <a:rPr lang="en-US" sz="1900" dirty="0">
                <a:solidFill>
                  <a:schemeClr val="tx1"/>
                </a:solidFill>
                <a:latin typeface="Arial"/>
                <a:cs typeface="Arial"/>
              </a:rPr>
              <a:t>4 per table</a:t>
            </a:r>
          </a:p>
        </p:txBody>
      </p:sp>
      <p:sp>
        <p:nvSpPr>
          <p:cNvPr id="8" name="Rectangle 7"/>
          <p:cNvSpPr/>
          <p:nvPr/>
        </p:nvSpPr>
        <p:spPr>
          <a:xfrm>
            <a:off x="0" y="1"/>
            <a:ext cx="7315200" cy="111007"/>
          </a:xfrm>
          <a:prstGeom prst="rect">
            <a:avLst/>
          </a:prstGeom>
          <a:solidFill>
            <a:srgbClr val="EE202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713688"/>
              </a:solidFill>
            </a:endParaRPr>
          </a:p>
        </p:txBody>
      </p:sp>
      <p:pic>
        <p:nvPicPr>
          <p:cNvPr id="5" name="Picture 4">
            <a:extLst>
              <a:ext uri="{FF2B5EF4-FFF2-40B4-BE49-F238E27FC236}">
                <a16:creationId xmlns:a16="http://schemas.microsoft.com/office/drawing/2014/main" id="{1D37080C-6BA9-83D9-7271-DC844E5DB8FE}"/>
              </a:ext>
            </a:extLst>
          </p:cNvPr>
          <p:cNvPicPr>
            <a:picLocks noChangeAspect="1"/>
          </p:cNvPicPr>
          <p:nvPr/>
        </p:nvPicPr>
        <p:blipFill>
          <a:blip r:embed="rId4"/>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100272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382100"/>
            <a:ext cx="6217920" cy="882015"/>
          </a:xfrm>
        </p:spPr>
        <p:txBody>
          <a:bodyPr>
            <a:normAutofit/>
          </a:bodyPr>
          <a:lstStyle/>
          <a:p>
            <a:r>
              <a:rPr lang="en-US" dirty="0"/>
              <a:t>Core Strategy 1: </a:t>
            </a:r>
            <a:r>
              <a:rPr lang="en-US" b="1" dirty="0"/>
              <a:t>Collaboration</a:t>
            </a:r>
          </a:p>
        </p:txBody>
      </p:sp>
      <p:sp>
        <p:nvSpPr>
          <p:cNvPr id="5" name="Rectangle 4"/>
          <p:cNvSpPr/>
          <p:nvPr/>
        </p:nvSpPr>
        <p:spPr>
          <a:xfrm>
            <a:off x="0" y="1"/>
            <a:ext cx="7315200" cy="11100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dirty="0">
              <a:solidFill>
                <a:srgbClr val="384587"/>
              </a:solidFill>
            </a:endParaRPr>
          </a:p>
        </p:txBody>
      </p:sp>
      <p:sp>
        <p:nvSpPr>
          <p:cNvPr id="3" name="TextBox 2">
            <a:extLst>
              <a:ext uri="{FF2B5EF4-FFF2-40B4-BE49-F238E27FC236}">
                <a16:creationId xmlns:a16="http://schemas.microsoft.com/office/drawing/2014/main" id="{EF31BDEE-C8D5-B441-2F99-8FCFF096211E}"/>
              </a:ext>
            </a:extLst>
          </p:cNvPr>
          <p:cNvSpPr txBox="1"/>
          <p:nvPr/>
        </p:nvSpPr>
        <p:spPr>
          <a:xfrm>
            <a:off x="1074420" y="2183179"/>
            <a:ext cx="5166360" cy="677621"/>
          </a:xfrm>
          <a:prstGeom prst="rect">
            <a:avLst/>
          </a:prstGeom>
          <a:noFill/>
        </p:spPr>
        <p:txBody>
          <a:bodyPr wrap="square">
            <a:spAutoFit/>
          </a:bodyPr>
          <a:lstStyle/>
          <a:p>
            <a:pPr marL="0" indent="0" algn="ctr" fontAlgn="base">
              <a:lnSpc>
                <a:spcPct val="125000"/>
              </a:lnSpc>
              <a:buFont typeface="Arial" charset="0"/>
              <a:buNone/>
            </a:pPr>
            <a:r>
              <a:rPr lang="en-US" sz="1600" i="1"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Systems Thinking Principle:</a:t>
            </a:r>
          </a:p>
          <a:p>
            <a:pPr marL="0" indent="0" algn="ctr" fontAlgn="base">
              <a:lnSpc>
                <a:spcPct val="125000"/>
              </a:lnSpc>
              <a:buFont typeface="Arial" charset="0"/>
              <a:buNone/>
            </a:pPr>
            <a:r>
              <a:rPr lang="en-US" sz="1600" i="1"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“The parts of a system are interdependent.”</a:t>
            </a:r>
          </a:p>
        </p:txBody>
      </p:sp>
      <p:pic>
        <p:nvPicPr>
          <p:cNvPr id="6" name="Picture 5">
            <a:extLst>
              <a:ext uri="{FF2B5EF4-FFF2-40B4-BE49-F238E27FC236}">
                <a16:creationId xmlns:a16="http://schemas.microsoft.com/office/drawing/2014/main" id="{BB34BF8A-C411-A842-D143-20EAB28D8445}"/>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323922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kyBoa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196" y="120188"/>
            <a:ext cx="5976650" cy="3735406"/>
          </a:xfrm>
          <a:prstGeom prst="rect">
            <a:avLst/>
          </a:prstGeom>
        </p:spPr>
      </p:pic>
      <p:sp>
        <p:nvSpPr>
          <p:cNvPr id="3" name="Rectangle 2">
            <a:extLst>
              <a:ext uri="{FF2B5EF4-FFF2-40B4-BE49-F238E27FC236}">
                <a16:creationId xmlns:a16="http://schemas.microsoft.com/office/drawing/2014/main" id="{E99327F0-C5FC-73CE-07F9-CBAF661A3AE5}"/>
              </a:ext>
            </a:extLst>
          </p:cNvPr>
          <p:cNvSpPr/>
          <p:nvPr/>
        </p:nvSpPr>
        <p:spPr>
          <a:xfrm>
            <a:off x="0" y="1"/>
            <a:ext cx="7315200" cy="11100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dirty="0">
              <a:solidFill>
                <a:srgbClr val="384587"/>
              </a:solidFill>
            </a:endParaRPr>
          </a:p>
        </p:txBody>
      </p:sp>
      <p:pic>
        <p:nvPicPr>
          <p:cNvPr id="4" name="Picture 3">
            <a:extLst>
              <a:ext uri="{FF2B5EF4-FFF2-40B4-BE49-F238E27FC236}">
                <a16:creationId xmlns:a16="http://schemas.microsoft.com/office/drawing/2014/main" id="{E2F8831A-B12B-C823-71B6-DC4EDEE6022D}"/>
              </a:ext>
            </a:extLst>
          </p:cNvPr>
          <p:cNvPicPr>
            <a:picLocks noChangeAspect="1"/>
          </p:cNvPicPr>
          <p:nvPr/>
        </p:nvPicPr>
        <p:blipFill>
          <a:blip r:embed="rId4"/>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121742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Collaborate </a:t>
            </a:r>
          </a:p>
        </p:txBody>
      </p:sp>
      <p:sp>
        <p:nvSpPr>
          <p:cNvPr id="3" name="Content Placeholder 2"/>
          <p:cNvSpPr>
            <a:spLocks noGrp="1"/>
          </p:cNvSpPr>
          <p:nvPr>
            <p:ph idx="1"/>
          </p:nvPr>
        </p:nvSpPr>
        <p:spPr>
          <a:xfrm>
            <a:off x="365760" y="2068309"/>
            <a:ext cx="6776720" cy="1980682"/>
          </a:xfrm>
        </p:spPr>
        <p:txBody>
          <a:bodyPr>
            <a:normAutofit/>
          </a:bodyPr>
          <a:lstStyle/>
          <a:p>
            <a:r>
              <a:rPr lang="en-US" sz="1900" dirty="0"/>
              <a:t>Manage across department boundaries</a:t>
            </a:r>
          </a:p>
          <a:p>
            <a:r>
              <a:rPr lang="en-US" sz="1900" dirty="0"/>
              <a:t>Work as a team to use and share resources (staff, space)</a:t>
            </a:r>
          </a:p>
          <a:p>
            <a:r>
              <a:rPr lang="en-US" sz="1900" dirty="0"/>
              <a:t>Apply extra support where the need is the greatest</a:t>
            </a:r>
          </a:p>
        </p:txBody>
      </p:sp>
      <p:sp>
        <p:nvSpPr>
          <p:cNvPr id="6" name="Rectangle 5"/>
          <p:cNvSpPr/>
          <p:nvPr/>
        </p:nvSpPr>
        <p:spPr>
          <a:xfrm>
            <a:off x="365760" y="1398898"/>
            <a:ext cx="3405054" cy="418576"/>
          </a:xfrm>
          <a:prstGeom prst="rect">
            <a:avLst/>
          </a:prstGeom>
        </p:spPr>
        <p:txBody>
          <a:bodyPr wrap="none" lIns="73152" tIns="36576" rIns="73152" bIns="36576">
            <a:spAutoFit/>
          </a:bodyPr>
          <a:lstStyle/>
          <a:p>
            <a:r>
              <a:rPr lang="en-US" sz="2200" i="1" dirty="0">
                <a:latin typeface="Arial"/>
                <a:cs typeface="Arial"/>
              </a:rPr>
              <a:t>In the game, for example:</a:t>
            </a:r>
          </a:p>
        </p:txBody>
      </p:sp>
      <p:sp>
        <p:nvSpPr>
          <p:cNvPr id="4" name="Rectangle 3">
            <a:extLst>
              <a:ext uri="{FF2B5EF4-FFF2-40B4-BE49-F238E27FC236}">
                <a16:creationId xmlns:a16="http://schemas.microsoft.com/office/drawing/2014/main" id="{6EA8B2A1-A12B-ADFD-B727-F0CCC9AB8DCF}"/>
              </a:ext>
            </a:extLst>
          </p:cNvPr>
          <p:cNvSpPr/>
          <p:nvPr/>
        </p:nvSpPr>
        <p:spPr>
          <a:xfrm>
            <a:off x="0" y="1"/>
            <a:ext cx="7315200" cy="11100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dirty="0">
              <a:solidFill>
                <a:srgbClr val="384587"/>
              </a:solidFill>
            </a:endParaRPr>
          </a:p>
        </p:txBody>
      </p:sp>
      <p:pic>
        <p:nvPicPr>
          <p:cNvPr id="5" name="Picture 4">
            <a:extLst>
              <a:ext uri="{FF2B5EF4-FFF2-40B4-BE49-F238E27FC236}">
                <a16:creationId xmlns:a16="http://schemas.microsoft.com/office/drawing/2014/main" id="{B4DA9411-6168-A3E2-A3AB-9233EFD079B7}"/>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408407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993243" y="1259658"/>
            <a:ext cx="0" cy="235767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821685" y="1441171"/>
            <a:ext cx="6674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821685" y="1953741"/>
            <a:ext cx="112831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821685" y="2437835"/>
            <a:ext cx="4961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821685" y="2939015"/>
            <a:ext cx="3879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821685" y="3406023"/>
            <a:ext cx="5416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322294" y="1259658"/>
            <a:ext cx="0" cy="235767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809453" y="1441171"/>
            <a:ext cx="6674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348543" y="1953741"/>
            <a:ext cx="112831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980686" y="2437835"/>
            <a:ext cx="4961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088890" y="2939015"/>
            <a:ext cx="3879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935186" y="3406023"/>
            <a:ext cx="541671"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621169" y="1259658"/>
            <a:ext cx="2018137" cy="320088"/>
          </a:xfrm>
          <a:prstGeom prst="rect">
            <a:avLst/>
          </a:prstGeom>
          <a:noFill/>
        </p:spPr>
        <p:txBody>
          <a:bodyPr wrap="none" lIns="73152" tIns="36576" rIns="73152" bIns="36576" rtlCol="0">
            <a:spAutoFit/>
          </a:bodyPr>
          <a:lstStyle/>
          <a:p>
            <a:pPr algn="ctr"/>
            <a:r>
              <a:rPr lang="en-US" sz="1600" dirty="0">
                <a:latin typeface="Arial"/>
                <a:cs typeface="Arial"/>
              </a:rPr>
              <a:t>Share Responsibility</a:t>
            </a:r>
          </a:p>
        </p:txBody>
      </p:sp>
      <p:sp>
        <p:nvSpPr>
          <p:cNvPr id="22" name="TextBox 21"/>
          <p:cNvSpPr txBox="1"/>
          <p:nvPr/>
        </p:nvSpPr>
        <p:spPr>
          <a:xfrm>
            <a:off x="3051408" y="1776471"/>
            <a:ext cx="1196998" cy="320088"/>
          </a:xfrm>
          <a:prstGeom prst="rect">
            <a:avLst/>
          </a:prstGeom>
          <a:noFill/>
        </p:spPr>
        <p:txBody>
          <a:bodyPr wrap="none" lIns="73152" tIns="36576" rIns="73152" bIns="36576" rtlCol="0">
            <a:spAutoFit/>
          </a:bodyPr>
          <a:lstStyle/>
          <a:p>
            <a:pPr algn="ctr"/>
            <a:r>
              <a:rPr lang="en-US" sz="1600" dirty="0">
                <a:latin typeface="Arial"/>
                <a:cs typeface="Arial"/>
              </a:rPr>
              <a:t>Jointly Plan</a:t>
            </a:r>
          </a:p>
        </p:txBody>
      </p:sp>
      <p:sp>
        <p:nvSpPr>
          <p:cNvPr id="23" name="TextBox 22"/>
          <p:cNvSpPr txBox="1"/>
          <p:nvPr/>
        </p:nvSpPr>
        <p:spPr>
          <a:xfrm>
            <a:off x="2390254" y="2267007"/>
            <a:ext cx="2534704" cy="320088"/>
          </a:xfrm>
          <a:prstGeom prst="rect">
            <a:avLst/>
          </a:prstGeom>
          <a:noFill/>
        </p:spPr>
        <p:txBody>
          <a:bodyPr wrap="none" lIns="73152" tIns="36576" rIns="73152" bIns="36576" rtlCol="0">
            <a:spAutoFit/>
          </a:bodyPr>
          <a:lstStyle/>
          <a:p>
            <a:pPr algn="ctr"/>
            <a:r>
              <a:rPr lang="en-US" sz="1600" dirty="0">
                <a:latin typeface="Arial"/>
                <a:cs typeface="Arial"/>
              </a:rPr>
              <a:t>Treat Peers as Customers</a:t>
            </a:r>
          </a:p>
        </p:txBody>
      </p:sp>
      <p:sp>
        <p:nvSpPr>
          <p:cNvPr id="24" name="TextBox 23"/>
          <p:cNvSpPr txBox="1"/>
          <p:nvPr/>
        </p:nvSpPr>
        <p:spPr>
          <a:xfrm>
            <a:off x="2363356" y="2775061"/>
            <a:ext cx="2588505" cy="320088"/>
          </a:xfrm>
          <a:prstGeom prst="rect">
            <a:avLst/>
          </a:prstGeom>
          <a:noFill/>
        </p:spPr>
        <p:txBody>
          <a:bodyPr wrap="none" lIns="73152" tIns="36576" rIns="73152" bIns="36576" rtlCol="0">
            <a:spAutoFit/>
          </a:bodyPr>
          <a:lstStyle/>
          <a:p>
            <a:pPr algn="ctr"/>
            <a:r>
              <a:rPr lang="en-US" sz="1600" dirty="0">
                <a:latin typeface="Arial"/>
                <a:cs typeface="Arial"/>
              </a:rPr>
              <a:t>Communicate Needed Info</a:t>
            </a:r>
          </a:p>
        </p:txBody>
      </p:sp>
      <p:sp>
        <p:nvSpPr>
          <p:cNvPr id="25" name="TextBox 24"/>
          <p:cNvSpPr txBox="1"/>
          <p:nvPr/>
        </p:nvSpPr>
        <p:spPr>
          <a:xfrm>
            <a:off x="2489089" y="3246168"/>
            <a:ext cx="2337034" cy="320088"/>
          </a:xfrm>
          <a:prstGeom prst="rect">
            <a:avLst/>
          </a:prstGeom>
          <a:noFill/>
        </p:spPr>
        <p:txBody>
          <a:bodyPr wrap="none" lIns="73152" tIns="36576" rIns="73152" bIns="36576" rtlCol="0">
            <a:spAutoFit/>
          </a:bodyPr>
          <a:lstStyle/>
          <a:p>
            <a:pPr algn="ctr"/>
            <a:r>
              <a:rPr lang="en-US" sz="1600" dirty="0">
                <a:latin typeface="Arial"/>
                <a:cs typeface="Arial"/>
              </a:rPr>
              <a:t>Minimal Communication</a:t>
            </a:r>
          </a:p>
        </p:txBody>
      </p:sp>
      <p:sp>
        <p:nvSpPr>
          <p:cNvPr id="13" name="Title 1"/>
          <p:cNvSpPr txBox="1">
            <a:spLocks/>
          </p:cNvSpPr>
          <p:nvPr/>
        </p:nvSpPr>
        <p:spPr>
          <a:xfrm>
            <a:off x="365760" y="273009"/>
            <a:ext cx="6583680" cy="685800"/>
          </a:xfrm>
          <a:prstGeom prst="rect">
            <a:avLst/>
          </a:prstGeom>
        </p:spPr>
        <p:txBody>
          <a:bodyPr vert="horz" lIns="73152" tIns="36576" rIns="73152" bIns="3657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t>Collaboration Ladder</a:t>
            </a:r>
          </a:p>
        </p:txBody>
      </p:sp>
      <p:grpSp>
        <p:nvGrpSpPr>
          <p:cNvPr id="2" name="Group 1"/>
          <p:cNvGrpSpPr/>
          <p:nvPr/>
        </p:nvGrpSpPr>
        <p:grpSpPr>
          <a:xfrm>
            <a:off x="1180859" y="1271590"/>
            <a:ext cx="606656" cy="2307437"/>
            <a:chOff x="1180859" y="1225749"/>
            <a:chExt cx="606656" cy="2307437"/>
          </a:xfrm>
        </p:grpSpPr>
        <p:sp>
          <p:nvSpPr>
            <p:cNvPr id="19" name="TextBox 18"/>
            <p:cNvSpPr txBox="1"/>
            <p:nvPr/>
          </p:nvSpPr>
          <p:spPr>
            <a:xfrm>
              <a:off x="1180859" y="1225749"/>
              <a:ext cx="606656" cy="338554"/>
            </a:xfrm>
            <a:prstGeom prst="rect">
              <a:avLst/>
            </a:prstGeom>
            <a:noFill/>
          </p:spPr>
          <p:txBody>
            <a:bodyPr wrap="none" rtlCol="0">
              <a:spAutoFit/>
            </a:bodyPr>
            <a:lstStyle/>
            <a:p>
              <a:r>
                <a:rPr lang="en-US" sz="1600" dirty="0">
                  <a:latin typeface="Arial"/>
                  <a:cs typeface="Arial"/>
                </a:rPr>
                <a:t>High</a:t>
              </a:r>
            </a:p>
          </p:txBody>
        </p:sp>
        <p:sp>
          <p:nvSpPr>
            <p:cNvPr id="42" name="TextBox 41"/>
            <p:cNvSpPr txBox="1"/>
            <p:nvPr/>
          </p:nvSpPr>
          <p:spPr>
            <a:xfrm>
              <a:off x="1203652" y="3194632"/>
              <a:ext cx="561071" cy="338554"/>
            </a:xfrm>
            <a:prstGeom prst="rect">
              <a:avLst/>
            </a:prstGeom>
            <a:noFill/>
          </p:spPr>
          <p:txBody>
            <a:bodyPr wrap="none" rtlCol="0">
              <a:spAutoFit/>
            </a:bodyPr>
            <a:lstStyle/>
            <a:p>
              <a:r>
                <a:rPr lang="en-US" sz="1600" dirty="0">
                  <a:latin typeface="Arial"/>
                  <a:cs typeface="Arial"/>
                </a:rPr>
                <a:t>Low</a:t>
              </a:r>
            </a:p>
          </p:txBody>
        </p:sp>
      </p:grpSp>
      <p:sp>
        <p:nvSpPr>
          <p:cNvPr id="4" name="Rectangle 3">
            <a:extLst>
              <a:ext uri="{FF2B5EF4-FFF2-40B4-BE49-F238E27FC236}">
                <a16:creationId xmlns:a16="http://schemas.microsoft.com/office/drawing/2014/main" id="{70A48952-56AA-FCCE-1C86-B71860F4B98E}"/>
              </a:ext>
            </a:extLst>
          </p:cNvPr>
          <p:cNvSpPr/>
          <p:nvPr/>
        </p:nvSpPr>
        <p:spPr>
          <a:xfrm>
            <a:off x="0" y="1"/>
            <a:ext cx="7315200" cy="11100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dirty="0">
              <a:solidFill>
                <a:srgbClr val="384587"/>
              </a:solidFill>
            </a:endParaRPr>
          </a:p>
        </p:txBody>
      </p:sp>
      <p:pic>
        <p:nvPicPr>
          <p:cNvPr id="5" name="Picture 4">
            <a:extLst>
              <a:ext uri="{FF2B5EF4-FFF2-40B4-BE49-F238E27FC236}">
                <a16:creationId xmlns:a16="http://schemas.microsoft.com/office/drawing/2014/main" id="{06E8FB0E-F535-DCA3-9762-5D970E4952CD}"/>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248585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65760" y="273009"/>
            <a:ext cx="6583680" cy="685800"/>
          </a:xfrm>
          <a:prstGeom prst="rect">
            <a:avLst/>
          </a:prstGeom>
        </p:spPr>
        <p:txBody>
          <a:bodyPr vert="horz" lIns="73152" tIns="36576" rIns="73152" bIns="36576"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Barriers to moving up the Collaboration Ladder</a:t>
            </a:r>
          </a:p>
        </p:txBody>
      </p:sp>
      <p:grpSp>
        <p:nvGrpSpPr>
          <p:cNvPr id="5" name="Group 4"/>
          <p:cNvGrpSpPr/>
          <p:nvPr/>
        </p:nvGrpSpPr>
        <p:grpSpPr>
          <a:xfrm>
            <a:off x="1385665" y="1181879"/>
            <a:ext cx="3930555" cy="2382024"/>
            <a:chOff x="1180859" y="1213817"/>
            <a:chExt cx="4295998" cy="2357670"/>
          </a:xfrm>
        </p:grpSpPr>
        <p:cxnSp>
          <p:nvCxnSpPr>
            <p:cNvPr id="3" name="Straight Connector 2"/>
            <p:cNvCxnSpPr/>
            <p:nvPr/>
          </p:nvCxnSpPr>
          <p:spPr>
            <a:xfrm>
              <a:off x="1993243" y="1213817"/>
              <a:ext cx="0" cy="235767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821685" y="1395330"/>
              <a:ext cx="6674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821685" y="1907900"/>
              <a:ext cx="112831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821685" y="2391994"/>
              <a:ext cx="4961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821685" y="2893174"/>
              <a:ext cx="3879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821685" y="3360182"/>
              <a:ext cx="5416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322294" y="1213817"/>
              <a:ext cx="0" cy="235767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809453" y="1395330"/>
              <a:ext cx="6674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348543" y="1907900"/>
              <a:ext cx="112831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980686" y="2391994"/>
              <a:ext cx="49617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088890" y="2893174"/>
              <a:ext cx="38796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935186" y="3360182"/>
              <a:ext cx="541671"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621169" y="1213817"/>
              <a:ext cx="2018137" cy="320088"/>
            </a:xfrm>
            <a:prstGeom prst="rect">
              <a:avLst/>
            </a:prstGeom>
            <a:noFill/>
          </p:spPr>
          <p:txBody>
            <a:bodyPr wrap="none" lIns="73152" tIns="36576" rIns="73152" bIns="36576" rtlCol="0">
              <a:spAutoFit/>
            </a:bodyPr>
            <a:lstStyle/>
            <a:p>
              <a:pPr algn="ctr"/>
              <a:r>
                <a:rPr lang="en-US" sz="1600" dirty="0">
                  <a:latin typeface="Arial"/>
                  <a:cs typeface="Arial"/>
                </a:rPr>
                <a:t>Share Responsibility</a:t>
              </a:r>
            </a:p>
          </p:txBody>
        </p:sp>
        <p:sp>
          <p:nvSpPr>
            <p:cNvPr id="22" name="TextBox 21"/>
            <p:cNvSpPr txBox="1"/>
            <p:nvPr/>
          </p:nvSpPr>
          <p:spPr>
            <a:xfrm>
              <a:off x="3051408" y="1730630"/>
              <a:ext cx="1196998" cy="320088"/>
            </a:xfrm>
            <a:prstGeom prst="rect">
              <a:avLst/>
            </a:prstGeom>
            <a:noFill/>
          </p:spPr>
          <p:txBody>
            <a:bodyPr wrap="none" lIns="73152" tIns="36576" rIns="73152" bIns="36576" rtlCol="0">
              <a:spAutoFit/>
            </a:bodyPr>
            <a:lstStyle/>
            <a:p>
              <a:pPr algn="ctr"/>
              <a:r>
                <a:rPr lang="en-US" sz="1600" dirty="0">
                  <a:latin typeface="Arial"/>
                  <a:cs typeface="Arial"/>
                </a:rPr>
                <a:t>Jointly Plan</a:t>
              </a:r>
            </a:p>
          </p:txBody>
        </p:sp>
        <p:sp>
          <p:nvSpPr>
            <p:cNvPr id="23" name="TextBox 22"/>
            <p:cNvSpPr txBox="1"/>
            <p:nvPr/>
          </p:nvSpPr>
          <p:spPr>
            <a:xfrm>
              <a:off x="2390254" y="2221166"/>
              <a:ext cx="2534704" cy="320088"/>
            </a:xfrm>
            <a:prstGeom prst="rect">
              <a:avLst/>
            </a:prstGeom>
            <a:noFill/>
          </p:spPr>
          <p:txBody>
            <a:bodyPr wrap="none" lIns="73152" tIns="36576" rIns="73152" bIns="36576" rtlCol="0">
              <a:spAutoFit/>
            </a:bodyPr>
            <a:lstStyle/>
            <a:p>
              <a:pPr algn="ctr"/>
              <a:r>
                <a:rPr lang="en-US" sz="1600" dirty="0">
                  <a:latin typeface="Arial"/>
                  <a:cs typeface="Arial"/>
                </a:rPr>
                <a:t>Treat Peers as Customers</a:t>
              </a:r>
            </a:p>
          </p:txBody>
        </p:sp>
        <p:sp>
          <p:nvSpPr>
            <p:cNvPr id="24" name="TextBox 23"/>
            <p:cNvSpPr txBox="1"/>
            <p:nvPr/>
          </p:nvSpPr>
          <p:spPr>
            <a:xfrm>
              <a:off x="2363356" y="2729220"/>
              <a:ext cx="2588505" cy="320088"/>
            </a:xfrm>
            <a:prstGeom prst="rect">
              <a:avLst/>
            </a:prstGeom>
            <a:noFill/>
          </p:spPr>
          <p:txBody>
            <a:bodyPr wrap="none" lIns="73152" tIns="36576" rIns="73152" bIns="36576" rtlCol="0">
              <a:spAutoFit/>
            </a:bodyPr>
            <a:lstStyle/>
            <a:p>
              <a:pPr algn="ctr"/>
              <a:r>
                <a:rPr lang="en-US" sz="1600" dirty="0">
                  <a:latin typeface="Arial"/>
                  <a:cs typeface="Arial"/>
                </a:rPr>
                <a:t>Communicate Needed Info</a:t>
              </a:r>
            </a:p>
          </p:txBody>
        </p:sp>
        <p:sp>
          <p:nvSpPr>
            <p:cNvPr id="25" name="TextBox 24"/>
            <p:cNvSpPr txBox="1"/>
            <p:nvPr/>
          </p:nvSpPr>
          <p:spPr>
            <a:xfrm>
              <a:off x="2489089" y="3200327"/>
              <a:ext cx="2337034" cy="320088"/>
            </a:xfrm>
            <a:prstGeom prst="rect">
              <a:avLst/>
            </a:prstGeom>
            <a:noFill/>
          </p:spPr>
          <p:txBody>
            <a:bodyPr wrap="none" lIns="73152" tIns="36576" rIns="73152" bIns="36576" rtlCol="0">
              <a:spAutoFit/>
            </a:bodyPr>
            <a:lstStyle/>
            <a:p>
              <a:pPr algn="ctr"/>
              <a:r>
                <a:rPr lang="en-US" sz="1600" dirty="0">
                  <a:latin typeface="Arial"/>
                  <a:cs typeface="Arial"/>
                </a:rPr>
                <a:t>Minimal Communication</a:t>
              </a:r>
            </a:p>
          </p:txBody>
        </p:sp>
        <p:grpSp>
          <p:nvGrpSpPr>
            <p:cNvPr id="2" name="Group 1"/>
            <p:cNvGrpSpPr/>
            <p:nvPr/>
          </p:nvGrpSpPr>
          <p:grpSpPr>
            <a:xfrm>
              <a:off x="1180859" y="1225749"/>
              <a:ext cx="606656" cy="2307437"/>
              <a:chOff x="1180859" y="1225749"/>
              <a:chExt cx="606656" cy="2307437"/>
            </a:xfrm>
          </p:grpSpPr>
          <p:sp>
            <p:nvSpPr>
              <p:cNvPr id="19" name="TextBox 18"/>
              <p:cNvSpPr txBox="1"/>
              <p:nvPr/>
            </p:nvSpPr>
            <p:spPr>
              <a:xfrm>
                <a:off x="1180859" y="1225749"/>
                <a:ext cx="606656" cy="338554"/>
              </a:xfrm>
              <a:prstGeom prst="rect">
                <a:avLst/>
              </a:prstGeom>
              <a:noFill/>
            </p:spPr>
            <p:txBody>
              <a:bodyPr wrap="none" rtlCol="0">
                <a:spAutoFit/>
              </a:bodyPr>
              <a:lstStyle/>
              <a:p>
                <a:r>
                  <a:rPr lang="en-US" sz="1600" dirty="0">
                    <a:latin typeface="Arial"/>
                    <a:cs typeface="Arial"/>
                  </a:rPr>
                  <a:t>High</a:t>
                </a:r>
              </a:p>
            </p:txBody>
          </p:sp>
          <p:sp>
            <p:nvSpPr>
              <p:cNvPr id="42" name="TextBox 41"/>
              <p:cNvSpPr txBox="1"/>
              <p:nvPr/>
            </p:nvSpPr>
            <p:spPr>
              <a:xfrm>
                <a:off x="1203652" y="3194632"/>
                <a:ext cx="561071" cy="338554"/>
              </a:xfrm>
              <a:prstGeom prst="rect">
                <a:avLst/>
              </a:prstGeom>
              <a:noFill/>
            </p:spPr>
            <p:txBody>
              <a:bodyPr wrap="none" rtlCol="0">
                <a:spAutoFit/>
              </a:bodyPr>
              <a:lstStyle/>
              <a:p>
                <a:r>
                  <a:rPr lang="en-US" sz="1600" dirty="0">
                    <a:latin typeface="Arial"/>
                    <a:cs typeface="Arial"/>
                  </a:rPr>
                  <a:t>Low</a:t>
                </a:r>
              </a:p>
            </p:txBody>
          </p:sp>
        </p:grpSp>
      </p:grpSp>
      <p:sp>
        <p:nvSpPr>
          <p:cNvPr id="4" name="Left Arrow Callout 3"/>
          <p:cNvSpPr/>
          <p:nvPr/>
        </p:nvSpPr>
        <p:spPr>
          <a:xfrm>
            <a:off x="5372804" y="2630111"/>
            <a:ext cx="1637596" cy="745774"/>
          </a:xfrm>
          <a:prstGeom prst="leftArrowCallout">
            <a:avLst/>
          </a:prstGeom>
          <a:solidFill>
            <a:srgbClr val="CAFAE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t>We don’t know what others need from us</a:t>
            </a:r>
          </a:p>
        </p:txBody>
      </p:sp>
      <p:sp>
        <p:nvSpPr>
          <p:cNvPr id="26" name="Left Arrow Callout 25"/>
          <p:cNvSpPr/>
          <p:nvPr/>
        </p:nvSpPr>
        <p:spPr>
          <a:xfrm>
            <a:off x="5316220" y="1193934"/>
            <a:ext cx="1618323" cy="716730"/>
          </a:xfrm>
          <a:prstGeom prst="leftArrowCallout">
            <a:avLst/>
          </a:prstGeom>
          <a:solidFill>
            <a:srgbClr val="FFD579">
              <a:alpha val="59000"/>
            </a:srgbClr>
          </a:solidFill>
          <a:ln>
            <a:solidFill>
              <a:srgbClr val="FFBB1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t>That’s not in my job description</a:t>
            </a:r>
          </a:p>
        </p:txBody>
      </p:sp>
      <p:sp>
        <p:nvSpPr>
          <p:cNvPr id="6" name="Right Arrow Callout 5"/>
          <p:cNvSpPr/>
          <p:nvPr/>
        </p:nvSpPr>
        <p:spPr>
          <a:xfrm>
            <a:off x="250199" y="2162940"/>
            <a:ext cx="1596407" cy="685512"/>
          </a:xfrm>
          <a:prstGeom prst="rightArrowCallout">
            <a:avLst/>
          </a:prstGeom>
          <a:solidFill>
            <a:srgbClr val="76D6FF">
              <a:alpha val="56000"/>
            </a:srgb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1050" dirty="0"/>
              <a:t>We compete for resources</a:t>
            </a:r>
          </a:p>
        </p:txBody>
      </p:sp>
      <p:sp>
        <p:nvSpPr>
          <p:cNvPr id="8" name="Rectangle 7">
            <a:extLst>
              <a:ext uri="{FF2B5EF4-FFF2-40B4-BE49-F238E27FC236}">
                <a16:creationId xmlns:a16="http://schemas.microsoft.com/office/drawing/2014/main" id="{C692A6CA-8588-CB77-C90A-E1A8774C9AA1}"/>
              </a:ext>
            </a:extLst>
          </p:cNvPr>
          <p:cNvSpPr/>
          <p:nvPr/>
        </p:nvSpPr>
        <p:spPr>
          <a:xfrm>
            <a:off x="0" y="1"/>
            <a:ext cx="7315200" cy="11100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dirty="0">
              <a:solidFill>
                <a:srgbClr val="384587"/>
              </a:solidFill>
            </a:endParaRPr>
          </a:p>
        </p:txBody>
      </p:sp>
      <p:pic>
        <p:nvPicPr>
          <p:cNvPr id="9" name="Picture 8">
            <a:extLst>
              <a:ext uri="{FF2B5EF4-FFF2-40B4-BE49-F238E27FC236}">
                <a16:creationId xmlns:a16="http://schemas.microsoft.com/office/drawing/2014/main" id="{FE1B7BEA-042D-6185-012E-CD61E10EB6BE}"/>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32526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0CB3C6-441B-27D2-9AAB-1D69E6840760}"/>
              </a:ext>
            </a:extLst>
          </p:cNvPr>
          <p:cNvSpPr txBox="1">
            <a:spLocks/>
          </p:cNvSpPr>
          <p:nvPr/>
        </p:nvSpPr>
        <p:spPr>
          <a:xfrm>
            <a:off x="365760" y="474320"/>
            <a:ext cx="6583680" cy="685800"/>
          </a:xfrm>
          <a:prstGeom prst="rect">
            <a:avLst/>
          </a:prstGeom>
        </p:spPr>
        <p:txBody>
          <a:bodyPr vert="horz" lIns="73152" tIns="36576" rIns="73152" bIns="3657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t>Try the Collaboration Ladder</a:t>
            </a:r>
          </a:p>
        </p:txBody>
      </p:sp>
      <p:sp>
        <p:nvSpPr>
          <p:cNvPr id="6" name="Content Placeholder 2">
            <a:extLst>
              <a:ext uri="{FF2B5EF4-FFF2-40B4-BE49-F238E27FC236}">
                <a16:creationId xmlns:a16="http://schemas.microsoft.com/office/drawing/2014/main" id="{78CD88F0-08ED-5E0A-0616-D8AF0CA2FFAE}"/>
              </a:ext>
            </a:extLst>
          </p:cNvPr>
          <p:cNvSpPr>
            <a:spLocks noGrp="1"/>
          </p:cNvSpPr>
          <p:nvPr>
            <p:ph idx="1"/>
          </p:nvPr>
        </p:nvSpPr>
        <p:spPr>
          <a:xfrm>
            <a:off x="365760" y="2039251"/>
            <a:ext cx="6583680" cy="1343996"/>
          </a:xfrm>
        </p:spPr>
        <p:txBody>
          <a:bodyPr>
            <a:normAutofit/>
          </a:bodyPr>
          <a:lstStyle/>
          <a:p>
            <a:r>
              <a:rPr lang="en-US" sz="1800" dirty="0"/>
              <a:t>Identify where your organization is on the Collaboration Ladder.</a:t>
            </a:r>
          </a:p>
          <a:p>
            <a:r>
              <a:rPr lang="en-US" sz="1800" dirty="0"/>
              <a:t>What barriers seem to prevent people from moving up?</a:t>
            </a:r>
          </a:p>
        </p:txBody>
      </p:sp>
      <p:sp>
        <p:nvSpPr>
          <p:cNvPr id="7" name="Rectangle 6">
            <a:extLst>
              <a:ext uri="{FF2B5EF4-FFF2-40B4-BE49-F238E27FC236}">
                <a16:creationId xmlns:a16="http://schemas.microsoft.com/office/drawing/2014/main" id="{588F45A0-BDB3-F8AA-C878-008C5B455F94}"/>
              </a:ext>
            </a:extLst>
          </p:cNvPr>
          <p:cNvSpPr/>
          <p:nvPr/>
        </p:nvSpPr>
        <p:spPr>
          <a:xfrm>
            <a:off x="365760" y="1519638"/>
            <a:ext cx="2563651" cy="381643"/>
          </a:xfrm>
          <a:prstGeom prst="rect">
            <a:avLst/>
          </a:prstGeom>
        </p:spPr>
        <p:txBody>
          <a:bodyPr wrap="none" lIns="73152" tIns="36576" rIns="73152" bIns="36576">
            <a:spAutoFit/>
          </a:bodyPr>
          <a:lstStyle/>
          <a:p>
            <a:r>
              <a:rPr lang="en-US" sz="2000" i="1" dirty="0">
                <a:latin typeface="Arial"/>
                <a:cs typeface="Arial"/>
              </a:rPr>
              <a:t>Transfer the learning:</a:t>
            </a:r>
          </a:p>
        </p:txBody>
      </p:sp>
      <p:pic>
        <p:nvPicPr>
          <p:cNvPr id="3" name="Picture 2">
            <a:extLst>
              <a:ext uri="{FF2B5EF4-FFF2-40B4-BE49-F238E27FC236}">
                <a16:creationId xmlns:a16="http://schemas.microsoft.com/office/drawing/2014/main" id="{4A137187-E21A-4773-00C8-D031C9AB7CE7}"/>
              </a:ext>
            </a:extLst>
          </p:cNvPr>
          <p:cNvPicPr>
            <a:picLocks noChangeAspect="1"/>
          </p:cNvPicPr>
          <p:nvPr/>
        </p:nvPicPr>
        <p:blipFill>
          <a:blip r:embed="rId3"/>
          <a:stretch>
            <a:fillRect/>
          </a:stretch>
        </p:blipFill>
        <p:spPr>
          <a:xfrm>
            <a:off x="5347855" y="3742765"/>
            <a:ext cx="1839995" cy="270588"/>
          </a:xfrm>
          <a:prstGeom prst="rect">
            <a:avLst/>
          </a:prstGeom>
        </p:spPr>
      </p:pic>
      <p:sp>
        <p:nvSpPr>
          <p:cNvPr id="8" name="Rectangle 7">
            <a:extLst>
              <a:ext uri="{FF2B5EF4-FFF2-40B4-BE49-F238E27FC236}">
                <a16:creationId xmlns:a16="http://schemas.microsoft.com/office/drawing/2014/main" id="{614574DC-FC2A-84E9-3C76-F672389C45E4}"/>
              </a:ext>
            </a:extLst>
          </p:cNvPr>
          <p:cNvSpPr/>
          <p:nvPr/>
        </p:nvSpPr>
        <p:spPr>
          <a:xfrm>
            <a:off x="0" y="1"/>
            <a:ext cx="7315200" cy="11100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dirty="0">
              <a:solidFill>
                <a:srgbClr val="384587"/>
              </a:solidFill>
            </a:endParaRPr>
          </a:p>
        </p:txBody>
      </p:sp>
    </p:spTree>
    <p:extLst>
      <p:ext uri="{BB962C8B-B14F-4D97-AF65-F5344CB8AC3E}">
        <p14:creationId xmlns:p14="http://schemas.microsoft.com/office/powerpoint/2010/main" val="215658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382100"/>
            <a:ext cx="6217920" cy="882015"/>
          </a:xfrm>
        </p:spPr>
        <p:txBody>
          <a:bodyPr>
            <a:normAutofit/>
          </a:bodyPr>
          <a:lstStyle/>
          <a:p>
            <a:r>
              <a:rPr lang="en-US" dirty="0"/>
              <a:t>Core Strategy 2: </a:t>
            </a:r>
            <a:r>
              <a:rPr lang="en-US" b="1" dirty="0"/>
              <a:t>Innovation</a:t>
            </a:r>
          </a:p>
        </p:txBody>
      </p:sp>
      <p:sp>
        <p:nvSpPr>
          <p:cNvPr id="5" name="Rectangle 4"/>
          <p:cNvSpPr/>
          <p:nvPr/>
        </p:nvSpPr>
        <p:spPr>
          <a:xfrm>
            <a:off x="0" y="1"/>
            <a:ext cx="7315200" cy="11100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sp>
        <p:nvSpPr>
          <p:cNvPr id="3" name="TextBox 2">
            <a:extLst>
              <a:ext uri="{FF2B5EF4-FFF2-40B4-BE49-F238E27FC236}">
                <a16:creationId xmlns:a16="http://schemas.microsoft.com/office/drawing/2014/main" id="{EF31BDEE-C8D5-B441-2F99-8FCFF096211E}"/>
              </a:ext>
            </a:extLst>
          </p:cNvPr>
          <p:cNvSpPr txBox="1"/>
          <p:nvPr/>
        </p:nvSpPr>
        <p:spPr>
          <a:xfrm>
            <a:off x="1074420" y="2183179"/>
            <a:ext cx="5166360" cy="677621"/>
          </a:xfrm>
          <a:prstGeom prst="rect">
            <a:avLst/>
          </a:prstGeom>
          <a:noFill/>
        </p:spPr>
        <p:txBody>
          <a:bodyPr wrap="square">
            <a:spAutoFit/>
          </a:bodyPr>
          <a:lstStyle/>
          <a:p>
            <a:pPr marL="0" indent="0" algn="ctr" fontAlgn="base">
              <a:lnSpc>
                <a:spcPct val="125000"/>
              </a:lnSpc>
              <a:buFont typeface="Arial" charset="0"/>
              <a:buNone/>
            </a:pPr>
            <a:r>
              <a:rPr lang="en-US" sz="1600" i="1"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Systems Thinking Principle:</a:t>
            </a:r>
          </a:p>
          <a:p>
            <a:pPr marL="0" indent="0" algn="ctr" fontAlgn="base">
              <a:lnSpc>
                <a:spcPct val="125000"/>
              </a:lnSpc>
              <a:buFont typeface="Arial" charset="0"/>
              <a:buNone/>
            </a:pPr>
            <a:r>
              <a:rPr lang="en-US" sz="1600" i="1"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“Mental models powerfully influence behavior.”</a:t>
            </a:r>
          </a:p>
        </p:txBody>
      </p:sp>
      <p:pic>
        <p:nvPicPr>
          <p:cNvPr id="4" name="Picture 3">
            <a:extLst>
              <a:ext uri="{FF2B5EF4-FFF2-40B4-BE49-F238E27FC236}">
                <a16:creationId xmlns:a16="http://schemas.microsoft.com/office/drawing/2014/main" id="{7C748C89-4E25-E95F-7E03-9733268D98AD}"/>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398609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veRACE-4.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0453" y="346176"/>
            <a:ext cx="6198936" cy="3486902"/>
          </a:xfrm>
          <a:prstGeom prst="rect">
            <a:avLst/>
          </a:prstGeom>
        </p:spPr>
      </p:pic>
      <p:sp>
        <p:nvSpPr>
          <p:cNvPr id="6" name="Rectangle 5"/>
          <p:cNvSpPr/>
          <p:nvPr/>
        </p:nvSpPr>
        <p:spPr>
          <a:xfrm>
            <a:off x="0" y="1"/>
            <a:ext cx="7315200" cy="11100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2" name="Picture 1">
            <a:extLst>
              <a:ext uri="{FF2B5EF4-FFF2-40B4-BE49-F238E27FC236}">
                <a16:creationId xmlns:a16="http://schemas.microsoft.com/office/drawing/2014/main" id="{88F9AA2C-863F-17D7-F377-22AEDDCEF87D}"/>
              </a:ext>
            </a:extLst>
          </p:cNvPr>
          <p:cNvPicPr>
            <a:picLocks noChangeAspect="1"/>
          </p:cNvPicPr>
          <p:nvPr/>
        </p:nvPicPr>
        <p:blipFill>
          <a:blip r:embed="rId4"/>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2992832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Innovate</a:t>
            </a:r>
          </a:p>
        </p:txBody>
      </p:sp>
      <p:sp>
        <p:nvSpPr>
          <p:cNvPr id="3" name="Content Placeholder 2"/>
          <p:cNvSpPr>
            <a:spLocks noGrp="1"/>
          </p:cNvSpPr>
          <p:nvPr>
            <p:ph idx="1"/>
          </p:nvPr>
        </p:nvSpPr>
        <p:spPr>
          <a:xfrm>
            <a:off x="365760" y="1841099"/>
            <a:ext cx="6583680" cy="1619277"/>
          </a:xfrm>
        </p:spPr>
        <p:txBody>
          <a:bodyPr>
            <a:normAutofit/>
          </a:bodyPr>
          <a:lstStyle/>
          <a:p>
            <a:pPr>
              <a:lnSpc>
                <a:spcPct val="110000"/>
              </a:lnSpc>
            </a:pPr>
            <a:r>
              <a:rPr lang="en-US" sz="1900" dirty="0"/>
              <a:t>Share staff across departments</a:t>
            </a:r>
          </a:p>
          <a:p>
            <a:pPr>
              <a:lnSpc>
                <a:spcPct val="110000"/>
              </a:lnSpc>
            </a:pPr>
            <a:r>
              <a:rPr lang="en-US" sz="1900" dirty="0"/>
              <a:t>Treat Emergency patients in the hallway, in unused Surgery space</a:t>
            </a:r>
          </a:p>
          <a:p>
            <a:pPr>
              <a:lnSpc>
                <a:spcPct val="110000"/>
              </a:lnSpc>
            </a:pPr>
            <a:r>
              <a:rPr lang="en-US" sz="1900" dirty="0"/>
              <a:t>Place 2 patients in rooms with 2 staff</a:t>
            </a:r>
          </a:p>
        </p:txBody>
      </p:sp>
      <p:sp>
        <p:nvSpPr>
          <p:cNvPr id="6" name="Rectangle 5"/>
          <p:cNvSpPr/>
          <p:nvPr/>
        </p:nvSpPr>
        <p:spPr>
          <a:xfrm>
            <a:off x="365760" y="1309680"/>
            <a:ext cx="3405054" cy="418576"/>
          </a:xfrm>
          <a:prstGeom prst="rect">
            <a:avLst/>
          </a:prstGeom>
        </p:spPr>
        <p:txBody>
          <a:bodyPr wrap="none" lIns="73152" tIns="36576" rIns="73152" bIns="36576">
            <a:spAutoFit/>
          </a:bodyPr>
          <a:lstStyle/>
          <a:p>
            <a:r>
              <a:rPr lang="en-US" sz="2200" i="1" dirty="0">
                <a:latin typeface="Arial"/>
                <a:cs typeface="Arial"/>
              </a:rPr>
              <a:t>In the game, for example:</a:t>
            </a:r>
          </a:p>
        </p:txBody>
      </p:sp>
      <p:sp>
        <p:nvSpPr>
          <p:cNvPr id="7" name="Rectangle 6"/>
          <p:cNvSpPr/>
          <p:nvPr/>
        </p:nvSpPr>
        <p:spPr>
          <a:xfrm>
            <a:off x="0" y="1"/>
            <a:ext cx="7315200" cy="11100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4" name="Picture 3">
            <a:extLst>
              <a:ext uri="{FF2B5EF4-FFF2-40B4-BE49-F238E27FC236}">
                <a16:creationId xmlns:a16="http://schemas.microsoft.com/office/drawing/2014/main" id="{D672BB09-3D56-7BB1-0684-64C6BAD76F00}"/>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88531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65760" y="286058"/>
            <a:ext cx="6583680" cy="685800"/>
          </a:xfrm>
          <a:prstGeom prst="rect">
            <a:avLst/>
          </a:prstGeom>
        </p:spPr>
        <p:txBody>
          <a:bodyPr vert="horz" lIns="73152" tIns="36576" rIns="73152" bIns="3657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t>Mental Model Reverser</a:t>
            </a:r>
          </a:p>
        </p:txBody>
      </p:sp>
      <p:sp>
        <p:nvSpPr>
          <p:cNvPr id="15" name="Content Placeholder 2">
            <a:extLst>
              <a:ext uri="{FF2B5EF4-FFF2-40B4-BE49-F238E27FC236}">
                <a16:creationId xmlns:a16="http://schemas.microsoft.com/office/drawing/2014/main" id="{25B5C406-016E-7A78-13A2-0AEF41C44140}"/>
              </a:ext>
            </a:extLst>
          </p:cNvPr>
          <p:cNvSpPr>
            <a:spLocks noGrp="1"/>
          </p:cNvSpPr>
          <p:nvPr>
            <p:ph idx="1"/>
          </p:nvPr>
        </p:nvSpPr>
        <p:spPr>
          <a:xfrm>
            <a:off x="697487" y="1102488"/>
            <a:ext cx="2522805" cy="406612"/>
          </a:xfrm>
        </p:spPr>
        <p:txBody>
          <a:bodyPr>
            <a:normAutofit/>
          </a:bodyPr>
          <a:lstStyle/>
          <a:p>
            <a:pPr marL="0" indent="0" algn="ctr">
              <a:lnSpc>
                <a:spcPct val="110000"/>
              </a:lnSpc>
              <a:buNone/>
            </a:pPr>
            <a:r>
              <a:rPr lang="en-US" sz="1700" b="1" dirty="0"/>
              <a:t>Limiting assumption</a:t>
            </a:r>
          </a:p>
        </p:txBody>
      </p:sp>
      <p:pic>
        <p:nvPicPr>
          <p:cNvPr id="17" name="Picture 16">
            <a:extLst>
              <a:ext uri="{FF2B5EF4-FFF2-40B4-BE49-F238E27FC236}">
                <a16:creationId xmlns:a16="http://schemas.microsoft.com/office/drawing/2014/main" id="{62661F23-E933-6AE3-0169-989B897D32C3}"/>
              </a:ext>
            </a:extLst>
          </p:cNvPr>
          <p:cNvPicPr>
            <a:picLocks noChangeAspect="1"/>
          </p:cNvPicPr>
          <p:nvPr/>
        </p:nvPicPr>
        <p:blipFill>
          <a:blip r:embed="rId3"/>
          <a:stretch>
            <a:fillRect/>
          </a:stretch>
        </p:blipFill>
        <p:spPr>
          <a:xfrm>
            <a:off x="575642" y="1349012"/>
            <a:ext cx="6163915" cy="2393753"/>
          </a:xfrm>
          <a:prstGeom prst="rect">
            <a:avLst/>
          </a:prstGeom>
        </p:spPr>
      </p:pic>
      <p:sp>
        <p:nvSpPr>
          <p:cNvPr id="18" name="Content Placeholder 2">
            <a:extLst>
              <a:ext uri="{FF2B5EF4-FFF2-40B4-BE49-F238E27FC236}">
                <a16:creationId xmlns:a16="http://schemas.microsoft.com/office/drawing/2014/main" id="{DBC02DBD-9593-F723-BFBC-2F47B5DCC65D}"/>
              </a:ext>
            </a:extLst>
          </p:cNvPr>
          <p:cNvSpPr txBox="1">
            <a:spLocks/>
          </p:cNvSpPr>
          <p:nvPr/>
        </p:nvSpPr>
        <p:spPr>
          <a:xfrm>
            <a:off x="4173573" y="1102488"/>
            <a:ext cx="2522805" cy="406612"/>
          </a:xfrm>
          <a:prstGeom prst="rect">
            <a:avLst/>
          </a:prstGeom>
        </p:spPr>
        <p:txBody>
          <a:bodyPr vert="horz" lIns="73152" tIns="36576" rIns="73152" bIns="36576" rtlCol="0">
            <a:normAutofit/>
          </a:bodyPr>
          <a:lstStyle>
            <a:lvl1pPr marL="274320" indent="-274320" algn="l" defTabSz="731520" rtl="0" eaLnBrk="1" latinLnBrk="0" hangingPunct="1">
              <a:spcBef>
                <a:spcPct val="20000"/>
              </a:spcBef>
              <a:spcAft>
                <a:spcPts val="480"/>
              </a:spcAft>
              <a:buFontTx/>
              <a:buBlip>
                <a:blip r:embed="rId4"/>
              </a:buBlip>
              <a:defRPr sz="2200" kern="1200">
                <a:solidFill>
                  <a:schemeClr val="tx1"/>
                </a:solidFill>
                <a:latin typeface="Arial"/>
                <a:ea typeface="+mn-ea"/>
                <a:cs typeface="Arial"/>
              </a:defRPr>
            </a:lvl1pPr>
            <a:lvl2pPr marL="731520" indent="-365760" algn="l" defTabSz="731520" rtl="0" eaLnBrk="1" latinLnBrk="0" hangingPunct="1">
              <a:spcBef>
                <a:spcPct val="20000"/>
              </a:spcBef>
              <a:spcAft>
                <a:spcPts val="480"/>
              </a:spcAft>
              <a:buFont typeface="Wingdings" charset="2"/>
              <a:buChar char="§"/>
              <a:defRPr sz="1900" kern="1200">
                <a:solidFill>
                  <a:schemeClr val="tx1"/>
                </a:solidFill>
                <a:latin typeface="Arial"/>
                <a:ea typeface="+mn-ea"/>
                <a:cs typeface="Arial"/>
              </a:defRPr>
            </a:lvl2pPr>
            <a:lvl3pPr marL="1005840" indent="-274320" algn="l" defTabSz="731520" rtl="0" eaLnBrk="1" latinLnBrk="0" hangingPunct="1">
              <a:spcBef>
                <a:spcPct val="20000"/>
              </a:spcBef>
              <a:spcAft>
                <a:spcPts val="480"/>
              </a:spcAft>
              <a:buFont typeface="Courier New"/>
              <a:buChar char="o"/>
              <a:defRPr sz="1800" kern="1200">
                <a:solidFill>
                  <a:schemeClr val="tx1"/>
                </a:solidFill>
                <a:latin typeface="Arial"/>
                <a:ea typeface="+mn-ea"/>
                <a:cs typeface="Arial"/>
              </a:defRPr>
            </a:lvl3pPr>
            <a:lvl4pPr marL="1280160" indent="-182880" algn="l" defTabSz="731520" rtl="0" eaLnBrk="1" latinLnBrk="0" hangingPunct="1">
              <a:spcBef>
                <a:spcPct val="20000"/>
              </a:spcBef>
              <a:spcAft>
                <a:spcPts val="480"/>
              </a:spcAft>
              <a:buFont typeface="Arial" pitchFamily="34" charset="0"/>
              <a:buChar char="–"/>
              <a:defRPr sz="1600" kern="1200">
                <a:solidFill>
                  <a:schemeClr val="tx1"/>
                </a:solidFill>
                <a:latin typeface="Arial"/>
                <a:ea typeface="+mn-ea"/>
                <a:cs typeface="Arial"/>
              </a:defRPr>
            </a:lvl4pPr>
            <a:lvl5pPr marL="1645920" indent="-182880" algn="l" defTabSz="731520" rtl="0" eaLnBrk="1" latinLnBrk="0" hangingPunct="1">
              <a:spcBef>
                <a:spcPct val="20000"/>
              </a:spcBef>
              <a:spcAft>
                <a:spcPts val="480"/>
              </a:spcAft>
              <a:buFont typeface="Arial" pitchFamily="34" charset="0"/>
              <a:buChar char="»"/>
              <a:defRPr sz="1600" kern="1200">
                <a:solidFill>
                  <a:schemeClr val="tx1"/>
                </a:solidFill>
                <a:latin typeface="Arial"/>
                <a:ea typeface="+mn-ea"/>
                <a:cs typeface="Arial"/>
              </a:defRPr>
            </a:lvl5pPr>
            <a:lvl6pPr marL="201168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7744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4320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0896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ctr" fontAlgn="auto">
              <a:lnSpc>
                <a:spcPct val="110000"/>
              </a:lnSpc>
              <a:buFontTx/>
              <a:buNone/>
            </a:pPr>
            <a:r>
              <a:rPr lang="en-US" sz="1700" b="1" dirty="0"/>
              <a:t>Possible alternative</a:t>
            </a:r>
          </a:p>
        </p:txBody>
      </p:sp>
      <p:sp>
        <p:nvSpPr>
          <p:cNvPr id="20" name="Content Placeholder 2">
            <a:extLst>
              <a:ext uri="{FF2B5EF4-FFF2-40B4-BE49-F238E27FC236}">
                <a16:creationId xmlns:a16="http://schemas.microsoft.com/office/drawing/2014/main" id="{468504B8-BF07-F39A-609C-CC2AF62C3DA3}"/>
              </a:ext>
            </a:extLst>
          </p:cNvPr>
          <p:cNvSpPr txBox="1">
            <a:spLocks/>
          </p:cNvSpPr>
          <p:nvPr/>
        </p:nvSpPr>
        <p:spPr>
          <a:xfrm>
            <a:off x="697488" y="1654160"/>
            <a:ext cx="2522805" cy="736106"/>
          </a:xfrm>
          <a:prstGeom prst="rect">
            <a:avLst/>
          </a:prstGeom>
        </p:spPr>
        <p:txBody>
          <a:bodyPr vert="horz" lIns="73152" tIns="36576" rIns="73152" bIns="36576" rtlCol="0" anchor="ctr">
            <a:normAutofit/>
          </a:bodyPr>
          <a:lstStyle>
            <a:lvl1pPr marL="274320" indent="-274320" algn="l" defTabSz="731520" rtl="0" eaLnBrk="1" latinLnBrk="0" hangingPunct="1">
              <a:spcBef>
                <a:spcPct val="20000"/>
              </a:spcBef>
              <a:spcAft>
                <a:spcPts val="480"/>
              </a:spcAft>
              <a:buFontTx/>
              <a:buBlip>
                <a:blip r:embed="rId4"/>
              </a:buBlip>
              <a:defRPr sz="2200" kern="1200">
                <a:solidFill>
                  <a:schemeClr val="tx1"/>
                </a:solidFill>
                <a:latin typeface="Arial"/>
                <a:ea typeface="+mn-ea"/>
                <a:cs typeface="Arial"/>
              </a:defRPr>
            </a:lvl1pPr>
            <a:lvl2pPr marL="731520" indent="-365760" algn="l" defTabSz="731520" rtl="0" eaLnBrk="1" latinLnBrk="0" hangingPunct="1">
              <a:spcBef>
                <a:spcPct val="20000"/>
              </a:spcBef>
              <a:spcAft>
                <a:spcPts val="480"/>
              </a:spcAft>
              <a:buFont typeface="Wingdings" charset="2"/>
              <a:buChar char="§"/>
              <a:defRPr sz="1900" kern="1200">
                <a:solidFill>
                  <a:schemeClr val="tx1"/>
                </a:solidFill>
                <a:latin typeface="Arial"/>
                <a:ea typeface="+mn-ea"/>
                <a:cs typeface="Arial"/>
              </a:defRPr>
            </a:lvl2pPr>
            <a:lvl3pPr marL="1005840" indent="-274320" algn="l" defTabSz="731520" rtl="0" eaLnBrk="1" latinLnBrk="0" hangingPunct="1">
              <a:spcBef>
                <a:spcPct val="20000"/>
              </a:spcBef>
              <a:spcAft>
                <a:spcPts val="480"/>
              </a:spcAft>
              <a:buFont typeface="Courier New"/>
              <a:buChar char="o"/>
              <a:defRPr sz="1800" kern="1200">
                <a:solidFill>
                  <a:schemeClr val="tx1"/>
                </a:solidFill>
                <a:latin typeface="Arial"/>
                <a:ea typeface="+mn-ea"/>
                <a:cs typeface="Arial"/>
              </a:defRPr>
            </a:lvl3pPr>
            <a:lvl4pPr marL="1280160" indent="-182880" algn="l" defTabSz="731520" rtl="0" eaLnBrk="1" latinLnBrk="0" hangingPunct="1">
              <a:spcBef>
                <a:spcPct val="20000"/>
              </a:spcBef>
              <a:spcAft>
                <a:spcPts val="480"/>
              </a:spcAft>
              <a:buFont typeface="Arial" pitchFamily="34" charset="0"/>
              <a:buChar char="–"/>
              <a:defRPr sz="1600" kern="1200">
                <a:solidFill>
                  <a:schemeClr val="tx1"/>
                </a:solidFill>
                <a:latin typeface="Arial"/>
                <a:ea typeface="+mn-ea"/>
                <a:cs typeface="Arial"/>
              </a:defRPr>
            </a:lvl4pPr>
            <a:lvl5pPr marL="1645920" indent="-182880" algn="l" defTabSz="731520" rtl="0" eaLnBrk="1" latinLnBrk="0" hangingPunct="1">
              <a:spcBef>
                <a:spcPct val="20000"/>
              </a:spcBef>
              <a:spcAft>
                <a:spcPts val="480"/>
              </a:spcAft>
              <a:buFont typeface="Arial" pitchFamily="34" charset="0"/>
              <a:buChar char="»"/>
              <a:defRPr sz="1600" kern="1200">
                <a:solidFill>
                  <a:schemeClr val="tx1"/>
                </a:solidFill>
                <a:latin typeface="Arial"/>
                <a:ea typeface="+mn-ea"/>
                <a:cs typeface="Arial"/>
              </a:defRPr>
            </a:lvl5pPr>
            <a:lvl6pPr marL="201168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7744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4320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0896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fontAlgn="auto">
              <a:lnSpc>
                <a:spcPct val="110000"/>
              </a:lnSpc>
              <a:buNone/>
            </a:pPr>
            <a:r>
              <a:rPr lang="en-US" sz="1500" dirty="0"/>
              <a:t>I must manage within my department as best I can</a:t>
            </a:r>
          </a:p>
        </p:txBody>
      </p:sp>
      <p:sp>
        <p:nvSpPr>
          <p:cNvPr id="26" name="Content Placeholder 2">
            <a:extLst>
              <a:ext uri="{FF2B5EF4-FFF2-40B4-BE49-F238E27FC236}">
                <a16:creationId xmlns:a16="http://schemas.microsoft.com/office/drawing/2014/main" id="{EA2A74C8-F64F-0D96-07E9-B7797D9B9A4E}"/>
              </a:ext>
            </a:extLst>
          </p:cNvPr>
          <p:cNvSpPr txBox="1">
            <a:spLocks/>
          </p:cNvSpPr>
          <p:nvPr/>
        </p:nvSpPr>
        <p:spPr>
          <a:xfrm>
            <a:off x="4094909" y="1646408"/>
            <a:ext cx="2522805" cy="736106"/>
          </a:xfrm>
          <a:prstGeom prst="rect">
            <a:avLst/>
          </a:prstGeom>
        </p:spPr>
        <p:txBody>
          <a:bodyPr vert="horz" lIns="73152" tIns="36576" rIns="73152" bIns="36576" rtlCol="0" anchor="ctr">
            <a:normAutofit fontScale="92500"/>
          </a:bodyPr>
          <a:lstStyle>
            <a:lvl1pPr marL="274320" indent="-274320" algn="l" defTabSz="731520" rtl="0" eaLnBrk="1" latinLnBrk="0" hangingPunct="1">
              <a:spcBef>
                <a:spcPct val="20000"/>
              </a:spcBef>
              <a:spcAft>
                <a:spcPts val="480"/>
              </a:spcAft>
              <a:buFontTx/>
              <a:buBlip>
                <a:blip r:embed="rId4"/>
              </a:buBlip>
              <a:defRPr sz="2200" kern="1200">
                <a:solidFill>
                  <a:schemeClr val="tx1"/>
                </a:solidFill>
                <a:latin typeface="Arial"/>
                <a:ea typeface="+mn-ea"/>
                <a:cs typeface="Arial"/>
              </a:defRPr>
            </a:lvl1pPr>
            <a:lvl2pPr marL="731520" indent="-365760" algn="l" defTabSz="731520" rtl="0" eaLnBrk="1" latinLnBrk="0" hangingPunct="1">
              <a:spcBef>
                <a:spcPct val="20000"/>
              </a:spcBef>
              <a:spcAft>
                <a:spcPts val="480"/>
              </a:spcAft>
              <a:buFont typeface="Wingdings" charset="2"/>
              <a:buChar char="§"/>
              <a:defRPr sz="1900" kern="1200">
                <a:solidFill>
                  <a:schemeClr val="tx1"/>
                </a:solidFill>
                <a:latin typeface="Arial"/>
                <a:ea typeface="+mn-ea"/>
                <a:cs typeface="Arial"/>
              </a:defRPr>
            </a:lvl2pPr>
            <a:lvl3pPr marL="1005840" indent="-274320" algn="l" defTabSz="731520" rtl="0" eaLnBrk="1" latinLnBrk="0" hangingPunct="1">
              <a:spcBef>
                <a:spcPct val="20000"/>
              </a:spcBef>
              <a:spcAft>
                <a:spcPts val="480"/>
              </a:spcAft>
              <a:buFont typeface="Courier New"/>
              <a:buChar char="o"/>
              <a:defRPr sz="1800" kern="1200">
                <a:solidFill>
                  <a:schemeClr val="tx1"/>
                </a:solidFill>
                <a:latin typeface="Arial"/>
                <a:ea typeface="+mn-ea"/>
                <a:cs typeface="Arial"/>
              </a:defRPr>
            </a:lvl3pPr>
            <a:lvl4pPr marL="1280160" indent="-182880" algn="l" defTabSz="731520" rtl="0" eaLnBrk="1" latinLnBrk="0" hangingPunct="1">
              <a:spcBef>
                <a:spcPct val="20000"/>
              </a:spcBef>
              <a:spcAft>
                <a:spcPts val="480"/>
              </a:spcAft>
              <a:buFont typeface="Arial" pitchFamily="34" charset="0"/>
              <a:buChar char="–"/>
              <a:defRPr sz="1600" kern="1200">
                <a:solidFill>
                  <a:schemeClr val="tx1"/>
                </a:solidFill>
                <a:latin typeface="Arial"/>
                <a:ea typeface="+mn-ea"/>
                <a:cs typeface="Arial"/>
              </a:defRPr>
            </a:lvl4pPr>
            <a:lvl5pPr marL="1645920" indent="-182880" algn="l" defTabSz="731520" rtl="0" eaLnBrk="1" latinLnBrk="0" hangingPunct="1">
              <a:spcBef>
                <a:spcPct val="20000"/>
              </a:spcBef>
              <a:spcAft>
                <a:spcPts val="480"/>
              </a:spcAft>
              <a:buFont typeface="Arial" pitchFamily="34" charset="0"/>
              <a:buChar char="»"/>
              <a:defRPr sz="1600" kern="1200">
                <a:solidFill>
                  <a:schemeClr val="tx1"/>
                </a:solidFill>
                <a:latin typeface="Arial"/>
                <a:ea typeface="+mn-ea"/>
                <a:cs typeface="Arial"/>
              </a:defRPr>
            </a:lvl5pPr>
            <a:lvl6pPr marL="201168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7744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4320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0896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fontAlgn="auto">
              <a:lnSpc>
                <a:spcPct val="110000"/>
              </a:lnSpc>
              <a:buFontTx/>
              <a:buNone/>
            </a:pPr>
            <a:r>
              <a:rPr lang="en-US" sz="1500" dirty="0"/>
              <a:t>I should request support from other departments if needed</a:t>
            </a:r>
          </a:p>
        </p:txBody>
      </p:sp>
      <p:sp>
        <p:nvSpPr>
          <p:cNvPr id="27" name="Content Placeholder 2">
            <a:extLst>
              <a:ext uri="{FF2B5EF4-FFF2-40B4-BE49-F238E27FC236}">
                <a16:creationId xmlns:a16="http://schemas.microsoft.com/office/drawing/2014/main" id="{0203B997-CC54-0645-E864-088942CA9108}"/>
              </a:ext>
            </a:extLst>
          </p:cNvPr>
          <p:cNvSpPr txBox="1">
            <a:spLocks/>
          </p:cNvSpPr>
          <p:nvPr/>
        </p:nvSpPr>
        <p:spPr>
          <a:xfrm>
            <a:off x="697487" y="2694586"/>
            <a:ext cx="2522805" cy="736106"/>
          </a:xfrm>
          <a:prstGeom prst="rect">
            <a:avLst/>
          </a:prstGeom>
        </p:spPr>
        <p:txBody>
          <a:bodyPr vert="horz" lIns="73152" tIns="36576" rIns="73152" bIns="36576" rtlCol="0" anchor="ctr">
            <a:normAutofit/>
          </a:bodyPr>
          <a:lstStyle>
            <a:lvl1pPr marL="274320" indent="-274320" algn="l" defTabSz="731520" rtl="0" eaLnBrk="1" latinLnBrk="0" hangingPunct="1">
              <a:spcBef>
                <a:spcPct val="20000"/>
              </a:spcBef>
              <a:spcAft>
                <a:spcPts val="480"/>
              </a:spcAft>
              <a:buFontTx/>
              <a:buBlip>
                <a:blip r:embed="rId4"/>
              </a:buBlip>
              <a:defRPr sz="2200" kern="1200">
                <a:solidFill>
                  <a:schemeClr val="tx1"/>
                </a:solidFill>
                <a:latin typeface="Arial"/>
                <a:ea typeface="+mn-ea"/>
                <a:cs typeface="Arial"/>
              </a:defRPr>
            </a:lvl1pPr>
            <a:lvl2pPr marL="731520" indent="-365760" algn="l" defTabSz="731520" rtl="0" eaLnBrk="1" latinLnBrk="0" hangingPunct="1">
              <a:spcBef>
                <a:spcPct val="20000"/>
              </a:spcBef>
              <a:spcAft>
                <a:spcPts val="480"/>
              </a:spcAft>
              <a:buFont typeface="Wingdings" charset="2"/>
              <a:buChar char="§"/>
              <a:defRPr sz="1900" kern="1200">
                <a:solidFill>
                  <a:schemeClr val="tx1"/>
                </a:solidFill>
                <a:latin typeface="Arial"/>
                <a:ea typeface="+mn-ea"/>
                <a:cs typeface="Arial"/>
              </a:defRPr>
            </a:lvl2pPr>
            <a:lvl3pPr marL="1005840" indent="-274320" algn="l" defTabSz="731520" rtl="0" eaLnBrk="1" latinLnBrk="0" hangingPunct="1">
              <a:spcBef>
                <a:spcPct val="20000"/>
              </a:spcBef>
              <a:spcAft>
                <a:spcPts val="480"/>
              </a:spcAft>
              <a:buFont typeface="Courier New"/>
              <a:buChar char="o"/>
              <a:defRPr sz="1800" kern="1200">
                <a:solidFill>
                  <a:schemeClr val="tx1"/>
                </a:solidFill>
                <a:latin typeface="Arial"/>
                <a:ea typeface="+mn-ea"/>
                <a:cs typeface="Arial"/>
              </a:defRPr>
            </a:lvl3pPr>
            <a:lvl4pPr marL="1280160" indent="-182880" algn="l" defTabSz="731520" rtl="0" eaLnBrk="1" latinLnBrk="0" hangingPunct="1">
              <a:spcBef>
                <a:spcPct val="20000"/>
              </a:spcBef>
              <a:spcAft>
                <a:spcPts val="480"/>
              </a:spcAft>
              <a:buFont typeface="Arial" pitchFamily="34" charset="0"/>
              <a:buChar char="–"/>
              <a:defRPr sz="1600" kern="1200">
                <a:solidFill>
                  <a:schemeClr val="tx1"/>
                </a:solidFill>
                <a:latin typeface="Arial"/>
                <a:ea typeface="+mn-ea"/>
                <a:cs typeface="Arial"/>
              </a:defRPr>
            </a:lvl4pPr>
            <a:lvl5pPr marL="1645920" indent="-182880" algn="l" defTabSz="731520" rtl="0" eaLnBrk="1" latinLnBrk="0" hangingPunct="1">
              <a:spcBef>
                <a:spcPct val="20000"/>
              </a:spcBef>
              <a:spcAft>
                <a:spcPts val="480"/>
              </a:spcAft>
              <a:buFont typeface="Arial" pitchFamily="34" charset="0"/>
              <a:buChar char="»"/>
              <a:defRPr sz="1600" kern="1200">
                <a:solidFill>
                  <a:schemeClr val="tx1"/>
                </a:solidFill>
                <a:latin typeface="Arial"/>
                <a:ea typeface="+mn-ea"/>
                <a:cs typeface="Arial"/>
              </a:defRPr>
            </a:lvl5pPr>
            <a:lvl6pPr marL="201168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7744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4320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0896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fontAlgn="auto">
              <a:lnSpc>
                <a:spcPct val="110000"/>
              </a:lnSpc>
              <a:buNone/>
            </a:pPr>
            <a:r>
              <a:rPr lang="en-US" sz="1500" dirty="0"/>
              <a:t>It’s okay to keep patients waiting</a:t>
            </a:r>
          </a:p>
        </p:txBody>
      </p:sp>
      <p:sp>
        <p:nvSpPr>
          <p:cNvPr id="32" name="Content Placeholder 2">
            <a:extLst>
              <a:ext uri="{FF2B5EF4-FFF2-40B4-BE49-F238E27FC236}">
                <a16:creationId xmlns:a16="http://schemas.microsoft.com/office/drawing/2014/main" id="{15256873-61B5-4481-11B2-EE8935D321AE}"/>
              </a:ext>
            </a:extLst>
          </p:cNvPr>
          <p:cNvSpPr txBox="1">
            <a:spLocks/>
          </p:cNvSpPr>
          <p:nvPr/>
        </p:nvSpPr>
        <p:spPr>
          <a:xfrm>
            <a:off x="4094909" y="2694586"/>
            <a:ext cx="2522805" cy="736106"/>
          </a:xfrm>
          <a:prstGeom prst="rect">
            <a:avLst/>
          </a:prstGeom>
        </p:spPr>
        <p:txBody>
          <a:bodyPr vert="horz" lIns="73152" tIns="36576" rIns="73152" bIns="36576" rtlCol="0" anchor="ctr">
            <a:normAutofit/>
          </a:bodyPr>
          <a:lstStyle>
            <a:lvl1pPr marL="274320" indent="-274320" algn="l" defTabSz="731520" rtl="0" eaLnBrk="1" latinLnBrk="0" hangingPunct="1">
              <a:spcBef>
                <a:spcPct val="20000"/>
              </a:spcBef>
              <a:spcAft>
                <a:spcPts val="480"/>
              </a:spcAft>
              <a:buFontTx/>
              <a:buBlip>
                <a:blip r:embed="rId4"/>
              </a:buBlip>
              <a:defRPr sz="2200" kern="1200">
                <a:solidFill>
                  <a:schemeClr val="tx1"/>
                </a:solidFill>
                <a:latin typeface="Arial"/>
                <a:ea typeface="+mn-ea"/>
                <a:cs typeface="Arial"/>
              </a:defRPr>
            </a:lvl1pPr>
            <a:lvl2pPr marL="731520" indent="-365760" algn="l" defTabSz="731520" rtl="0" eaLnBrk="1" latinLnBrk="0" hangingPunct="1">
              <a:spcBef>
                <a:spcPct val="20000"/>
              </a:spcBef>
              <a:spcAft>
                <a:spcPts val="480"/>
              </a:spcAft>
              <a:buFont typeface="Wingdings" charset="2"/>
              <a:buChar char="§"/>
              <a:defRPr sz="1900" kern="1200">
                <a:solidFill>
                  <a:schemeClr val="tx1"/>
                </a:solidFill>
                <a:latin typeface="Arial"/>
                <a:ea typeface="+mn-ea"/>
                <a:cs typeface="Arial"/>
              </a:defRPr>
            </a:lvl2pPr>
            <a:lvl3pPr marL="1005840" indent="-274320" algn="l" defTabSz="731520" rtl="0" eaLnBrk="1" latinLnBrk="0" hangingPunct="1">
              <a:spcBef>
                <a:spcPct val="20000"/>
              </a:spcBef>
              <a:spcAft>
                <a:spcPts val="480"/>
              </a:spcAft>
              <a:buFont typeface="Courier New"/>
              <a:buChar char="o"/>
              <a:defRPr sz="1800" kern="1200">
                <a:solidFill>
                  <a:schemeClr val="tx1"/>
                </a:solidFill>
                <a:latin typeface="Arial"/>
                <a:ea typeface="+mn-ea"/>
                <a:cs typeface="Arial"/>
              </a:defRPr>
            </a:lvl3pPr>
            <a:lvl4pPr marL="1280160" indent="-182880" algn="l" defTabSz="731520" rtl="0" eaLnBrk="1" latinLnBrk="0" hangingPunct="1">
              <a:spcBef>
                <a:spcPct val="20000"/>
              </a:spcBef>
              <a:spcAft>
                <a:spcPts val="480"/>
              </a:spcAft>
              <a:buFont typeface="Arial" pitchFamily="34" charset="0"/>
              <a:buChar char="–"/>
              <a:defRPr sz="1600" kern="1200">
                <a:solidFill>
                  <a:schemeClr val="tx1"/>
                </a:solidFill>
                <a:latin typeface="Arial"/>
                <a:ea typeface="+mn-ea"/>
                <a:cs typeface="Arial"/>
              </a:defRPr>
            </a:lvl4pPr>
            <a:lvl5pPr marL="1645920" indent="-182880" algn="l" defTabSz="731520" rtl="0" eaLnBrk="1" latinLnBrk="0" hangingPunct="1">
              <a:spcBef>
                <a:spcPct val="20000"/>
              </a:spcBef>
              <a:spcAft>
                <a:spcPts val="480"/>
              </a:spcAft>
              <a:buFont typeface="Arial" pitchFamily="34" charset="0"/>
              <a:buChar char="»"/>
              <a:defRPr sz="1600" kern="1200">
                <a:solidFill>
                  <a:schemeClr val="tx1"/>
                </a:solidFill>
                <a:latin typeface="Arial"/>
                <a:ea typeface="+mn-ea"/>
                <a:cs typeface="Arial"/>
              </a:defRPr>
            </a:lvl5pPr>
            <a:lvl6pPr marL="201168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7744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4320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0896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fontAlgn="auto">
              <a:lnSpc>
                <a:spcPct val="110000"/>
              </a:lnSpc>
              <a:buNone/>
            </a:pPr>
            <a:r>
              <a:rPr lang="en-US" sz="1500" dirty="0"/>
              <a:t>It’s not okay to keep patients waiting</a:t>
            </a:r>
          </a:p>
        </p:txBody>
      </p:sp>
      <p:sp>
        <p:nvSpPr>
          <p:cNvPr id="2" name="Rectangle 1">
            <a:extLst>
              <a:ext uri="{FF2B5EF4-FFF2-40B4-BE49-F238E27FC236}">
                <a16:creationId xmlns:a16="http://schemas.microsoft.com/office/drawing/2014/main" id="{B1C69A0A-F4AF-F789-6AB7-E4CAB6057A06}"/>
              </a:ext>
            </a:extLst>
          </p:cNvPr>
          <p:cNvSpPr/>
          <p:nvPr/>
        </p:nvSpPr>
        <p:spPr>
          <a:xfrm>
            <a:off x="0" y="1"/>
            <a:ext cx="7315200" cy="11100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3" name="Picture 2">
            <a:extLst>
              <a:ext uri="{FF2B5EF4-FFF2-40B4-BE49-F238E27FC236}">
                <a16:creationId xmlns:a16="http://schemas.microsoft.com/office/drawing/2014/main" id="{278A37E8-82F1-4CEB-E90B-F948950F8ADD}"/>
              </a:ext>
            </a:extLst>
          </p:cNvPr>
          <p:cNvPicPr>
            <a:picLocks noChangeAspect="1"/>
          </p:cNvPicPr>
          <p:nvPr/>
        </p:nvPicPr>
        <p:blipFill>
          <a:blip r:embed="rId5"/>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380505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27"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lide-logo.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02337" y="726545"/>
            <a:ext cx="4763075" cy="2679230"/>
          </a:xfrm>
          <a:prstGeom prst="rect">
            <a:avLst/>
          </a:prstGeom>
        </p:spPr>
      </p:pic>
    </p:spTree>
    <p:extLst>
      <p:ext uri="{BB962C8B-B14F-4D97-AF65-F5344CB8AC3E}">
        <p14:creationId xmlns:p14="http://schemas.microsoft.com/office/powerpoint/2010/main" val="3497711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0CB3C6-441B-27D2-9AAB-1D69E6840760}"/>
              </a:ext>
            </a:extLst>
          </p:cNvPr>
          <p:cNvSpPr txBox="1">
            <a:spLocks/>
          </p:cNvSpPr>
          <p:nvPr/>
        </p:nvSpPr>
        <p:spPr>
          <a:xfrm>
            <a:off x="365760" y="474320"/>
            <a:ext cx="6583680" cy="685800"/>
          </a:xfrm>
          <a:prstGeom prst="rect">
            <a:avLst/>
          </a:prstGeom>
        </p:spPr>
        <p:txBody>
          <a:bodyPr vert="horz" lIns="73152" tIns="36576" rIns="73152" bIns="3657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t>Try the Mental Model Reverser</a:t>
            </a:r>
          </a:p>
        </p:txBody>
      </p:sp>
      <p:sp>
        <p:nvSpPr>
          <p:cNvPr id="6" name="Content Placeholder 2">
            <a:extLst>
              <a:ext uri="{FF2B5EF4-FFF2-40B4-BE49-F238E27FC236}">
                <a16:creationId xmlns:a16="http://schemas.microsoft.com/office/drawing/2014/main" id="{78CD88F0-08ED-5E0A-0616-D8AF0CA2FFAE}"/>
              </a:ext>
            </a:extLst>
          </p:cNvPr>
          <p:cNvSpPr>
            <a:spLocks noGrp="1"/>
          </p:cNvSpPr>
          <p:nvPr>
            <p:ph idx="1"/>
          </p:nvPr>
        </p:nvSpPr>
        <p:spPr>
          <a:xfrm>
            <a:off x="365760" y="2039251"/>
            <a:ext cx="6583680" cy="1343996"/>
          </a:xfrm>
        </p:spPr>
        <p:txBody>
          <a:bodyPr>
            <a:normAutofit/>
          </a:bodyPr>
          <a:lstStyle/>
          <a:p>
            <a:r>
              <a:rPr lang="en-US" sz="1800" dirty="0"/>
              <a:t>Identify a limiting assumption and try reversing it.</a:t>
            </a:r>
          </a:p>
          <a:p>
            <a:r>
              <a:rPr lang="en-US" sz="1800" dirty="0"/>
              <a:t>What barriers seem to prevent people from implementing new ideas that challenge mental models?</a:t>
            </a:r>
          </a:p>
        </p:txBody>
      </p:sp>
      <p:sp>
        <p:nvSpPr>
          <p:cNvPr id="7" name="Rectangle 6">
            <a:extLst>
              <a:ext uri="{FF2B5EF4-FFF2-40B4-BE49-F238E27FC236}">
                <a16:creationId xmlns:a16="http://schemas.microsoft.com/office/drawing/2014/main" id="{588F45A0-BDB3-F8AA-C878-008C5B455F94}"/>
              </a:ext>
            </a:extLst>
          </p:cNvPr>
          <p:cNvSpPr/>
          <p:nvPr/>
        </p:nvSpPr>
        <p:spPr>
          <a:xfrm>
            <a:off x="365760" y="1519638"/>
            <a:ext cx="2563651" cy="381643"/>
          </a:xfrm>
          <a:prstGeom prst="rect">
            <a:avLst/>
          </a:prstGeom>
        </p:spPr>
        <p:txBody>
          <a:bodyPr wrap="none" lIns="73152" tIns="36576" rIns="73152" bIns="36576">
            <a:spAutoFit/>
          </a:bodyPr>
          <a:lstStyle/>
          <a:p>
            <a:r>
              <a:rPr lang="en-US" sz="2000" i="1" dirty="0">
                <a:latin typeface="Arial"/>
                <a:cs typeface="Arial"/>
              </a:rPr>
              <a:t>Transfer the learning:</a:t>
            </a:r>
          </a:p>
        </p:txBody>
      </p:sp>
      <p:pic>
        <p:nvPicPr>
          <p:cNvPr id="3" name="Picture 2">
            <a:extLst>
              <a:ext uri="{FF2B5EF4-FFF2-40B4-BE49-F238E27FC236}">
                <a16:creationId xmlns:a16="http://schemas.microsoft.com/office/drawing/2014/main" id="{4A137187-E21A-4773-00C8-D031C9AB7CE7}"/>
              </a:ext>
            </a:extLst>
          </p:cNvPr>
          <p:cNvPicPr>
            <a:picLocks noChangeAspect="1"/>
          </p:cNvPicPr>
          <p:nvPr/>
        </p:nvPicPr>
        <p:blipFill>
          <a:blip r:embed="rId3"/>
          <a:stretch>
            <a:fillRect/>
          </a:stretch>
        </p:blipFill>
        <p:spPr>
          <a:xfrm>
            <a:off x="5347855" y="3742765"/>
            <a:ext cx="1839995" cy="270588"/>
          </a:xfrm>
          <a:prstGeom prst="rect">
            <a:avLst/>
          </a:prstGeom>
        </p:spPr>
      </p:pic>
      <p:sp>
        <p:nvSpPr>
          <p:cNvPr id="2" name="Rectangle 1">
            <a:extLst>
              <a:ext uri="{FF2B5EF4-FFF2-40B4-BE49-F238E27FC236}">
                <a16:creationId xmlns:a16="http://schemas.microsoft.com/office/drawing/2014/main" id="{B67A65CC-1D37-603F-8704-D0A4E3775C06}"/>
              </a:ext>
            </a:extLst>
          </p:cNvPr>
          <p:cNvSpPr/>
          <p:nvPr/>
        </p:nvSpPr>
        <p:spPr>
          <a:xfrm>
            <a:off x="0" y="1"/>
            <a:ext cx="7315200" cy="11100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spTree>
    <p:extLst>
      <p:ext uri="{BB962C8B-B14F-4D97-AF65-F5344CB8AC3E}">
        <p14:creationId xmlns:p14="http://schemas.microsoft.com/office/powerpoint/2010/main" val="81090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382100"/>
            <a:ext cx="6217920" cy="882015"/>
          </a:xfrm>
        </p:spPr>
        <p:txBody>
          <a:bodyPr>
            <a:normAutofit/>
          </a:bodyPr>
          <a:lstStyle/>
          <a:p>
            <a:r>
              <a:rPr lang="en-US" dirty="0"/>
              <a:t>Core Strategy 3: </a:t>
            </a:r>
            <a:r>
              <a:rPr lang="en-US" b="1" dirty="0"/>
              <a:t>Data-Driven</a:t>
            </a:r>
          </a:p>
        </p:txBody>
      </p:sp>
      <p:sp>
        <p:nvSpPr>
          <p:cNvPr id="5" name="Rectangle 4"/>
          <p:cNvSpPr/>
          <p:nvPr/>
        </p:nvSpPr>
        <p:spPr>
          <a:xfrm>
            <a:off x="0" y="0"/>
            <a:ext cx="7315200" cy="1110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sp>
        <p:nvSpPr>
          <p:cNvPr id="3" name="TextBox 2">
            <a:extLst>
              <a:ext uri="{FF2B5EF4-FFF2-40B4-BE49-F238E27FC236}">
                <a16:creationId xmlns:a16="http://schemas.microsoft.com/office/drawing/2014/main" id="{EF31BDEE-C8D5-B441-2F99-8FCFF096211E}"/>
              </a:ext>
            </a:extLst>
          </p:cNvPr>
          <p:cNvSpPr txBox="1"/>
          <p:nvPr/>
        </p:nvSpPr>
        <p:spPr>
          <a:xfrm>
            <a:off x="747880" y="2183179"/>
            <a:ext cx="5819439" cy="677621"/>
          </a:xfrm>
          <a:prstGeom prst="rect">
            <a:avLst/>
          </a:prstGeom>
          <a:noFill/>
        </p:spPr>
        <p:txBody>
          <a:bodyPr wrap="square">
            <a:spAutoFit/>
          </a:bodyPr>
          <a:lstStyle/>
          <a:p>
            <a:pPr marL="0" indent="0" algn="ctr" fontAlgn="base">
              <a:lnSpc>
                <a:spcPct val="125000"/>
              </a:lnSpc>
              <a:buFont typeface="Arial" charset="0"/>
              <a:buNone/>
            </a:pPr>
            <a:r>
              <a:rPr lang="en-US" sz="1600" i="1"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Systems Thinking Principle:</a:t>
            </a:r>
          </a:p>
          <a:p>
            <a:pPr marL="0" indent="0" algn="ctr" fontAlgn="base">
              <a:lnSpc>
                <a:spcPct val="125000"/>
              </a:lnSpc>
              <a:buFont typeface="Arial" charset="0"/>
              <a:buNone/>
            </a:pPr>
            <a:r>
              <a:rPr lang="en-US" sz="1600" i="1"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“A system must be able to learn and adapt to meet its goals.”</a:t>
            </a:r>
          </a:p>
        </p:txBody>
      </p:sp>
      <p:pic>
        <p:nvPicPr>
          <p:cNvPr id="4" name="Picture 3">
            <a:extLst>
              <a:ext uri="{FF2B5EF4-FFF2-40B4-BE49-F238E27FC236}">
                <a16:creationId xmlns:a16="http://schemas.microsoft.com/office/drawing/2014/main" id="{8F656F84-D9AE-0FF4-C607-FAD1E89FB334}"/>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141333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ckpit-Both-R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9947" y="558768"/>
            <a:ext cx="5733433" cy="3225056"/>
          </a:xfrm>
          <a:prstGeom prst="rect">
            <a:avLst/>
          </a:prstGeom>
        </p:spPr>
      </p:pic>
      <p:sp>
        <p:nvSpPr>
          <p:cNvPr id="2" name="Rectangle 1">
            <a:extLst>
              <a:ext uri="{FF2B5EF4-FFF2-40B4-BE49-F238E27FC236}">
                <a16:creationId xmlns:a16="http://schemas.microsoft.com/office/drawing/2014/main" id="{77578D21-7FCD-15F5-A6C6-0CF97821E221}"/>
              </a:ext>
            </a:extLst>
          </p:cNvPr>
          <p:cNvSpPr/>
          <p:nvPr/>
        </p:nvSpPr>
        <p:spPr>
          <a:xfrm>
            <a:off x="0" y="0"/>
            <a:ext cx="7315200" cy="1110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3" name="Picture 2">
            <a:extLst>
              <a:ext uri="{FF2B5EF4-FFF2-40B4-BE49-F238E27FC236}">
                <a16:creationId xmlns:a16="http://schemas.microsoft.com/office/drawing/2014/main" id="{BA1CE99B-B836-D61D-666F-12A9B799181A}"/>
              </a:ext>
            </a:extLst>
          </p:cNvPr>
          <p:cNvPicPr>
            <a:picLocks noChangeAspect="1"/>
          </p:cNvPicPr>
          <p:nvPr/>
        </p:nvPicPr>
        <p:blipFill>
          <a:blip r:embed="rId4"/>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3352513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alphaModFix amt="54000"/>
            <a:extLst>
              <a:ext uri="{28A0092B-C50C-407E-A947-70E740481C1C}">
                <a14:useLocalDpi xmlns:a14="http://schemas.microsoft.com/office/drawing/2010/main"/>
              </a:ext>
            </a:extLst>
          </a:blip>
          <a:stretch>
            <a:fillRect/>
          </a:stretch>
        </p:blipFill>
        <p:spPr>
          <a:xfrm rot="519672">
            <a:off x="2123899" y="1235141"/>
            <a:ext cx="2456400" cy="2456400"/>
          </a:xfrm>
          <a:prstGeom prst="rect">
            <a:avLst/>
          </a:prstGeom>
          <a:ln>
            <a:solidFill>
              <a:schemeClr val="bg2"/>
            </a:solidFill>
          </a:ln>
        </p:spPr>
      </p:pic>
      <p:sp>
        <p:nvSpPr>
          <p:cNvPr id="2" name="Title 1"/>
          <p:cNvSpPr>
            <a:spLocks noGrp="1"/>
          </p:cNvSpPr>
          <p:nvPr>
            <p:ph type="title"/>
          </p:nvPr>
        </p:nvSpPr>
        <p:spPr>
          <a:xfrm>
            <a:off x="365760" y="220099"/>
            <a:ext cx="6583680" cy="685800"/>
          </a:xfrm>
        </p:spPr>
        <p:txBody>
          <a:bodyPr/>
          <a:lstStyle/>
          <a:p>
            <a:r>
              <a:rPr lang="en-US" b="1" dirty="0"/>
              <a:t>How to be Data Driven</a:t>
            </a:r>
          </a:p>
        </p:txBody>
      </p:sp>
      <p:sp>
        <p:nvSpPr>
          <p:cNvPr id="3" name="Content Placeholder 2"/>
          <p:cNvSpPr>
            <a:spLocks noGrp="1"/>
          </p:cNvSpPr>
          <p:nvPr>
            <p:ph idx="1"/>
          </p:nvPr>
        </p:nvSpPr>
        <p:spPr>
          <a:xfrm>
            <a:off x="478974" y="1974582"/>
            <a:ext cx="6583680" cy="1887020"/>
          </a:xfrm>
        </p:spPr>
        <p:txBody>
          <a:bodyPr>
            <a:normAutofit/>
          </a:bodyPr>
          <a:lstStyle/>
          <a:p>
            <a:r>
              <a:rPr lang="en-US" sz="1900" dirty="0"/>
              <a:t>Ask for the data to make the best decisions</a:t>
            </a:r>
          </a:p>
          <a:p>
            <a:r>
              <a:rPr lang="en-US" sz="1900" dirty="0"/>
              <a:t>Observe trends and anticipate needs</a:t>
            </a:r>
          </a:p>
        </p:txBody>
      </p:sp>
      <p:sp>
        <p:nvSpPr>
          <p:cNvPr id="6" name="Rectangle 5"/>
          <p:cNvSpPr/>
          <p:nvPr/>
        </p:nvSpPr>
        <p:spPr>
          <a:xfrm>
            <a:off x="365760" y="1310098"/>
            <a:ext cx="3405054" cy="418576"/>
          </a:xfrm>
          <a:prstGeom prst="rect">
            <a:avLst/>
          </a:prstGeom>
        </p:spPr>
        <p:txBody>
          <a:bodyPr wrap="none" lIns="73152" tIns="36576" rIns="73152" bIns="36576">
            <a:spAutoFit/>
          </a:bodyPr>
          <a:lstStyle/>
          <a:p>
            <a:r>
              <a:rPr lang="en-US" sz="2200" i="1" dirty="0">
                <a:latin typeface="Arial"/>
                <a:cs typeface="Arial"/>
              </a:rPr>
              <a:t>In the game, for example:</a:t>
            </a:r>
          </a:p>
        </p:txBody>
      </p:sp>
      <p:sp>
        <p:nvSpPr>
          <p:cNvPr id="4" name="Rectangle 3">
            <a:extLst>
              <a:ext uri="{FF2B5EF4-FFF2-40B4-BE49-F238E27FC236}">
                <a16:creationId xmlns:a16="http://schemas.microsoft.com/office/drawing/2014/main" id="{AC557670-2B0B-8E16-57FD-0819745D5E51}"/>
              </a:ext>
            </a:extLst>
          </p:cNvPr>
          <p:cNvSpPr/>
          <p:nvPr/>
        </p:nvSpPr>
        <p:spPr>
          <a:xfrm>
            <a:off x="0" y="0"/>
            <a:ext cx="7315200" cy="1110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5" name="Picture 4">
            <a:extLst>
              <a:ext uri="{FF2B5EF4-FFF2-40B4-BE49-F238E27FC236}">
                <a16:creationId xmlns:a16="http://schemas.microsoft.com/office/drawing/2014/main" id="{EB9E5B97-1CEA-E948-4D5E-18BDC0B4074A}"/>
              </a:ext>
            </a:extLst>
          </p:cNvPr>
          <p:cNvPicPr>
            <a:picLocks noChangeAspect="1"/>
          </p:cNvPicPr>
          <p:nvPr/>
        </p:nvPicPr>
        <p:blipFill>
          <a:blip r:embed="rId4"/>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15466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6E25745F-F204-3139-DD29-C21207808B96}"/>
              </a:ext>
            </a:extLst>
          </p:cNvPr>
          <p:cNvSpPr/>
          <p:nvPr/>
        </p:nvSpPr>
        <p:spPr>
          <a:xfrm>
            <a:off x="1225141" y="2174754"/>
            <a:ext cx="2266762" cy="14388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sz="1400" dirty="0">
              <a:latin typeface="Arial" panose="020B0604020202020204" pitchFamily="34" charset="0"/>
              <a:cs typeface="Arial" panose="020B0604020202020204" pitchFamily="34" charset="0"/>
            </a:endParaRPr>
          </a:p>
        </p:txBody>
      </p:sp>
      <p:sp>
        <p:nvSpPr>
          <p:cNvPr id="13" name="Title 1"/>
          <p:cNvSpPr txBox="1">
            <a:spLocks/>
          </p:cNvSpPr>
          <p:nvPr/>
        </p:nvSpPr>
        <p:spPr>
          <a:xfrm>
            <a:off x="365760" y="286058"/>
            <a:ext cx="6583680" cy="685800"/>
          </a:xfrm>
          <a:prstGeom prst="rect">
            <a:avLst/>
          </a:prstGeom>
        </p:spPr>
        <p:txBody>
          <a:bodyPr vert="horz" lIns="73152" tIns="36576" rIns="73152" bIns="3657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t>Decision Informer</a:t>
            </a:r>
          </a:p>
        </p:txBody>
      </p:sp>
      <p:sp>
        <p:nvSpPr>
          <p:cNvPr id="6" name="TextBox 5">
            <a:extLst>
              <a:ext uri="{FF2B5EF4-FFF2-40B4-BE49-F238E27FC236}">
                <a16:creationId xmlns:a16="http://schemas.microsoft.com/office/drawing/2014/main" id="{846D277F-06E7-A0ED-40F3-9E8D5BB40A9B}"/>
              </a:ext>
            </a:extLst>
          </p:cNvPr>
          <p:cNvSpPr txBox="1"/>
          <p:nvPr/>
        </p:nvSpPr>
        <p:spPr>
          <a:xfrm>
            <a:off x="935757" y="1032439"/>
            <a:ext cx="5661213"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Routine decision: </a:t>
            </a:r>
            <a:r>
              <a:rPr lang="en-US" sz="1600" dirty="0">
                <a:latin typeface="Arial" panose="020B0604020202020204" pitchFamily="34" charset="0"/>
                <a:cs typeface="Arial" panose="020B0604020202020204" pitchFamily="34" charset="0"/>
              </a:rPr>
              <a:t>When Emergency is overcrowded, should I divert ambulances or call in extra staff?</a:t>
            </a:r>
          </a:p>
        </p:txBody>
      </p:sp>
      <p:sp>
        <p:nvSpPr>
          <p:cNvPr id="8" name="Rounded Rectangle 7">
            <a:extLst>
              <a:ext uri="{FF2B5EF4-FFF2-40B4-BE49-F238E27FC236}">
                <a16:creationId xmlns:a16="http://schemas.microsoft.com/office/drawing/2014/main" id="{B104C6C1-EC58-1C76-ED09-2FC94414DE39}"/>
              </a:ext>
            </a:extLst>
          </p:cNvPr>
          <p:cNvSpPr/>
          <p:nvPr/>
        </p:nvSpPr>
        <p:spPr>
          <a:xfrm>
            <a:off x="3900835" y="2174754"/>
            <a:ext cx="2266762" cy="14388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6FC1A47-AB07-332F-70DB-B5448B5CAF17}"/>
              </a:ext>
            </a:extLst>
          </p:cNvPr>
          <p:cNvSpPr txBox="1"/>
          <p:nvPr/>
        </p:nvSpPr>
        <p:spPr>
          <a:xfrm>
            <a:off x="1312353" y="2435037"/>
            <a:ext cx="1995443" cy="1107996"/>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Extra staff cost $40 per hour; </a:t>
            </a:r>
            <a:r>
              <a:rPr lang="en-US" sz="1400" dirty="0">
                <a:latin typeface="Arial" panose="020B0604020202020204" pitchFamily="34" charset="0"/>
                <a:cs typeface="Arial" panose="020B0604020202020204" pitchFamily="34" charset="0"/>
              </a:rPr>
              <a:t>ambulance</a:t>
            </a:r>
            <a:r>
              <a:rPr lang="en-US" sz="1300" dirty="0">
                <a:latin typeface="Arial" panose="020B0604020202020204" pitchFamily="34" charset="0"/>
                <a:cs typeface="Arial" panose="020B0604020202020204" pitchFamily="34" charset="0"/>
              </a:rPr>
              <a:t> diversions “cost” $5,000 each</a:t>
            </a:r>
          </a:p>
          <a:p>
            <a:endParaRPr lang="en-US" sz="1300" dirty="0"/>
          </a:p>
        </p:txBody>
      </p:sp>
      <p:sp>
        <p:nvSpPr>
          <p:cNvPr id="10" name="TextBox 9">
            <a:extLst>
              <a:ext uri="{FF2B5EF4-FFF2-40B4-BE49-F238E27FC236}">
                <a16:creationId xmlns:a16="http://schemas.microsoft.com/office/drawing/2014/main" id="{F6B01E2E-020E-3A3B-C496-F6E876E499BB}"/>
              </a:ext>
            </a:extLst>
          </p:cNvPr>
          <p:cNvSpPr txBox="1"/>
          <p:nvPr/>
        </p:nvSpPr>
        <p:spPr>
          <a:xfrm>
            <a:off x="3999443" y="2305510"/>
            <a:ext cx="2063827" cy="1169551"/>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High ratios of extra staff lead to minor quality errors; ambulance diversions severely diminish quality</a:t>
            </a:r>
            <a:endParaRPr lang="en-US" sz="1400" dirty="0"/>
          </a:p>
        </p:txBody>
      </p:sp>
      <p:sp>
        <p:nvSpPr>
          <p:cNvPr id="11" name="TextBox 10">
            <a:extLst>
              <a:ext uri="{FF2B5EF4-FFF2-40B4-BE49-F238E27FC236}">
                <a16:creationId xmlns:a16="http://schemas.microsoft.com/office/drawing/2014/main" id="{D79471E9-A387-CC3B-1590-0E7639AC79EA}"/>
              </a:ext>
            </a:extLst>
          </p:cNvPr>
          <p:cNvSpPr txBox="1"/>
          <p:nvPr/>
        </p:nvSpPr>
        <p:spPr>
          <a:xfrm>
            <a:off x="2177867" y="1724875"/>
            <a:ext cx="2959465" cy="323165"/>
          </a:xfrm>
          <a:prstGeom prst="rect">
            <a:avLst/>
          </a:prstGeom>
          <a:noFill/>
        </p:spPr>
        <p:txBody>
          <a:bodyPr wrap="none" rtlCol="0">
            <a:spAutoFit/>
          </a:bodyPr>
          <a:lstStyle/>
          <a:p>
            <a:r>
              <a:rPr lang="en-US" sz="1500" b="1" dirty="0">
                <a:latin typeface="Arial" panose="020B0604020202020204" pitchFamily="34" charset="0"/>
                <a:cs typeface="Arial" panose="020B0604020202020204" pitchFamily="34" charset="0"/>
              </a:rPr>
              <a:t>Missing pieces of information:</a:t>
            </a:r>
          </a:p>
        </p:txBody>
      </p:sp>
      <p:sp>
        <p:nvSpPr>
          <p:cNvPr id="12" name="Rectangle 11">
            <a:extLst>
              <a:ext uri="{FF2B5EF4-FFF2-40B4-BE49-F238E27FC236}">
                <a16:creationId xmlns:a16="http://schemas.microsoft.com/office/drawing/2014/main" id="{3EBB2F3F-301B-F28B-B5A2-31CCF7471BEB}"/>
              </a:ext>
            </a:extLst>
          </p:cNvPr>
          <p:cNvSpPr/>
          <p:nvPr/>
        </p:nvSpPr>
        <p:spPr>
          <a:xfrm>
            <a:off x="0" y="0"/>
            <a:ext cx="7315200" cy="1110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14" name="Picture 13">
            <a:extLst>
              <a:ext uri="{FF2B5EF4-FFF2-40B4-BE49-F238E27FC236}">
                <a16:creationId xmlns:a16="http://schemas.microsoft.com/office/drawing/2014/main" id="{6AD11900-0A2B-A6FC-754D-D68773D3F5DE}"/>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142096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0CB3C6-441B-27D2-9AAB-1D69E6840760}"/>
              </a:ext>
            </a:extLst>
          </p:cNvPr>
          <p:cNvSpPr txBox="1">
            <a:spLocks/>
          </p:cNvSpPr>
          <p:nvPr/>
        </p:nvSpPr>
        <p:spPr>
          <a:xfrm>
            <a:off x="365760" y="474320"/>
            <a:ext cx="6583680" cy="685800"/>
          </a:xfrm>
          <a:prstGeom prst="rect">
            <a:avLst/>
          </a:prstGeom>
        </p:spPr>
        <p:txBody>
          <a:bodyPr vert="horz" lIns="73152" tIns="36576" rIns="73152" bIns="3657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t>Try the Decision Informer</a:t>
            </a:r>
          </a:p>
        </p:txBody>
      </p:sp>
      <p:sp>
        <p:nvSpPr>
          <p:cNvPr id="6" name="Content Placeholder 2">
            <a:extLst>
              <a:ext uri="{FF2B5EF4-FFF2-40B4-BE49-F238E27FC236}">
                <a16:creationId xmlns:a16="http://schemas.microsoft.com/office/drawing/2014/main" id="{78CD88F0-08ED-5E0A-0616-D8AF0CA2FFAE}"/>
              </a:ext>
            </a:extLst>
          </p:cNvPr>
          <p:cNvSpPr>
            <a:spLocks noGrp="1"/>
          </p:cNvSpPr>
          <p:nvPr>
            <p:ph idx="1"/>
          </p:nvPr>
        </p:nvSpPr>
        <p:spPr>
          <a:xfrm>
            <a:off x="365760" y="2039251"/>
            <a:ext cx="6583680" cy="1343996"/>
          </a:xfrm>
        </p:spPr>
        <p:txBody>
          <a:bodyPr>
            <a:normAutofit fontScale="92500"/>
          </a:bodyPr>
          <a:lstStyle/>
          <a:p>
            <a:r>
              <a:rPr lang="en-US" sz="1800" dirty="0"/>
              <a:t>Identify an impactful decision where the choice is unclear and the missing pieces of information that could inform the choice.</a:t>
            </a:r>
          </a:p>
          <a:p>
            <a:r>
              <a:rPr lang="en-US" sz="1800" dirty="0"/>
              <a:t>What barriers seem to prevent people from using information that would inform decisions for optimal performance?</a:t>
            </a:r>
          </a:p>
        </p:txBody>
      </p:sp>
      <p:sp>
        <p:nvSpPr>
          <p:cNvPr id="7" name="Rectangle 6">
            <a:extLst>
              <a:ext uri="{FF2B5EF4-FFF2-40B4-BE49-F238E27FC236}">
                <a16:creationId xmlns:a16="http://schemas.microsoft.com/office/drawing/2014/main" id="{588F45A0-BDB3-F8AA-C878-008C5B455F94}"/>
              </a:ext>
            </a:extLst>
          </p:cNvPr>
          <p:cNvSpPr/>
          <p:nvPr/>
        </p:nvSpPr>
        <p:spPr>
          <a:xfrm>
            <a:off x="365760" y="1519638"/>
            <a:ext cx="2563651" cy="381643"/>
          </a:xfrm>
          <a:prstGeom prst="rect">
            <a:avLst/>
          </a:prstGeom>
        </p:spPr>
        <p:txBody>
          <a:bodyPr wrap="none" lIns="73152" tIns="36576" rIns="73152" bIns="36576">
            <a:spAutoFit/>
          </a:bodyPr>
          <a:lstStyle/>
          <a:p>
            <a:r>
              <a:rPr lang="en-US" sz="2000" i="1" dirty="0">
                <a:latin typeface="Arial"/>
                <a:cs typeface="Arial"/>
              </a:rPr>
              <a:t>Transfer the learning:</a:t>
            </a:r>
          </a:p>
        </p:txBody>
      </p:sp>
      <p:pic>
        <p:nvPicPr>
          <p:cNvPr id="3" name="Picture 2">
            <a:extLst>
              <a:ext uri="{FF2B5EF4-FFF2-40B4-BE49-F238E27FC236}">
                <a16:creationId xmlns:a16="http://schemas.microsoft.com/office/drawing/2014/main" id="{4A137187-E21A-4773-00C8-D031C9AB7CE7}"/>
              </a:ext>
            </a:extLst>
          </p:cNvPr>
          <p:cNvPicPr>
            <a:picLocks noChangeAspect="1"/>
          </p:cNvPicPr>
          <p:nvPr/>
        </p:nvPicPr>
        <p:blipFill>
          <a:blip r:embed="rId3"/>
          <a:stretch>
            <a:fillRect/>
          </a:stretch>
        </p:blipFill>
        <p:spPr>
          <a:xfrm>
            <a:off x="5347855" y="3742765"/>
            <a:ext cx="1839995" cy="270588"/>
          </a:xfrm>
          <a:prstGeom prst="rect">
            <a:avLst/>
          </a:prstGeom>
        </p:spPr>
      </p:pic>
      <p:sp>
        <p:nvSpPr>
          <p:cNvPr id="5" name="Rectangle 4">
            <a:extLst>
              <a:ext uri="{FF2B5EF4-FFF2-40B4-BE49-F238E27FC236}">
                <a16:creationId xmlns:a16="http://schemas.microsoft.com/office/drawing/2014/main" id="{6069DDFA-CA89-A2D1-689A-CF1BC2F441F2}"/>
              </a:ext>
            </a:extLst>
          </p:cNvPr>
          <p:cNvSpPr/>
          <p:nvPr/>
        </p:nvSpPr>
        <p:spPr>
          <a:xfrm>
            <a:off x="0" y="0"/>
            <a:ext cx="7315200" cy="1110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spTree>
    <p:extLst>
      <p:ext uri="{BB962C8B-B14F-4D97-AF65-F5344CB8AC3E}">
        <p14:creationId xmlns:p14="http://schemas.microsoft.com/office/powerpoint/2010/main" val="124797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256" y="422303"/>
            <a:ext cx="4221817" cy="685800"/>
          </a:xfrm>
        </p:spPr>
        <p:txBody>
          <a:bodyPr>
            <a:normAutofit fontScale="90000"/>
          </a:bodyPr>
          <a:lstStyle/>
          <a:p>
            <a:r>
              <a:rPr lang="en-US" sz="3000" spc="16" dirty="0"/>
              <a:t>These 3 Core Strategies</a:t>
            </a:r>
          </a:p>
        </p:txBody>
      </p:sp>
      <p:sp>
        <p:nvSpPr>
          <p:cNvPr id="7" name="Rectangle 6"/>
          <p:cNvSpPr/>
          <p:nvPr/>
        </p:nvSpPr>
        <p:spPr>
          <a:xfrm>
            <a:off x="0" y="1"/>
            <a:ext cx="7315200" cy="111007"/>
          </a:xfrm>
          <a:prstGeom prst="rect">
            <a:avLst/>
          </a:prstGeom>
          <a:solidFill>
            <a:srgbClr val="4B63A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sp>
        <p:nvSpPr>
          <p:cNvPr id="3" name="Rounded Rectangle 2"/>
          <p:cNvSpPr/>
          <p:nvPr/>
        </p:nvSpPr>
        <p:spPr>
          <a:xfrm>
            <a:off x="1099989" y="1423864"/>
            <a:ext cx="2075503" cy="881490"/>
          </a:xfrm>
          <a:prstGeom prst="roundRect">
            <a:avLst/>
          </a:prstGeom>
          <a:solidFill>
            <a:schemeClr val="accent2"/>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Collaboration</a:t>
            </a:r>
          </a:p>
        </p:txBody>
      </p:sp>
      <p:sp>
        <p:nvSpPr>
          <p:cNvPr id="10" name="Rounded Rectangle 9"/>
          <p:cNvSpPr/>
          <p:nvPr/>
        </p:nvSpPr>
        <p:spPr>
          <a:xfrm>
            <a:off x="3837064" y="1423864"/>
            <a:ext cx="2075503" cy="881492"/>
          </a:xfrm>
          <a:prstGeom prst="roundRect">
            <a:avLst/>
          </a:prstGeom>
          <a:solidFill>
            <a:schemeClr val="tx2"/>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Innovation</a:t>
            </a:r>
          </a:p>
        </p:txBody>
      </p:sp>
      <p:sp>
        <p:nvSpPr>
          <p:cNvPr id="12" name="Rounded Rectangle 11"/>
          <p:cNvSpPr/>
          <p:nvPr/>
        </p:nvSpPr>
        <p:spPr>
          <a:xfrm>
            <a:off x="2451296" y="2791056"/>
            <a:ext cx="2226328" cy="908199"/>
          </a:xfrm>
          <a:prstGeom prst="roundRect">
            <a:avLst/>
          </a:prstGeom>
          <a:solidFill>
            <a:schemeClr val="accent4"/>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Data-Driven</a:t>
            </a:r>
          </a:p>
        </p:txBody>
      </p:sp>
      <p:sp>
        <p:nvSpPr>
          <p:cNvPr id="8" name="Title 1"/>
          <p:cNvSpPr txBox="1">
            <a:spLocks/>
          </p:cNvSpPr>
          <p:nvPr/>
        </p:nvSpPr>
        <p:spPr>
          <a:xfrm>
            <a:off x="3940725" y="422303"/>
            <a:ext cx="3507738" cy="685800"/>
          </a:xfrm>
          <a:prstGeom prst="rect">
            <a:avLst/>
          </a:prstGeom>
        </p:spPr>
        <p:txBody>
          <a:bodyPr vert="horz" lIns="73152" tIns="36576" rIns="73152" bIns="3657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spc="16" dirty="0"/>
              <a:t>are a Bundle</a:t>
            </a:r>
          </a:p>
        </p:txBody>
      </p:sp>
      <p:cxnSp>
        <p:nvCxnSpPr>
          <p:cNvPr id="5" name="Straight Connector 4"/>
          <p:cNvCxnSpPr>
            <a:stCxn id="3" idx="3"/>
            <a:endCxn id="10" idx="1"/>
          </p:cNvCxnSpPr>
          <p:nvPr/>
        </p:nvCxnSpPr>
        <p:spPr>
          <a:xfrm>
            <a:off x="3175492" y="1873489"/>
            <a:ext cx="661572"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cxnSpLocks/>
          </p:cNvCxnSpPr>
          <p:nvPr/>
        </p:nvCxnSpPr>
        <p:spPr>
          <a:xfrm rot="16200000" flipH="1">
            <a:off x="1505953" y="2342198"/>
            <a:ext cx="939802" cy="910620"/>
          </a:xfrm>
          <a:prstGeom prst="bentConnector2">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2"/>
          <p:cNvCxnSpPr/>
          <p:nvPr/>
        </p:nvCxnSpPr>
        <p:spPr>
          <a:xfrm rot="5400000">
            <a:off x="4605237" y="2384087"/>
            <a:ext cx="955709" cy="810935"/>
          </a:xfrm>
          <a:prstGeom prst="bentConnector2">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A5C2788D-307C-8DBF-73EF-3DBE04015C6E}"/>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18141629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301689"/>
            <a:ext cx="7063409" cy="709860"/>
          </a:xfrm>
        </p:spPr>
        <p:txBody>
          <a:bodyPr>
            <a:noAutofit/>
          </a:bodyPr>
          <a:lstStyle/>
          <a:p>
            <a:r>
              <a:rPr lang="en-US" sz="2400" b="1" spc="16" dirty="0"/>
              <a:t>Our Core Strategies derive </a:t>
            </a:r>
            <a:br>
              <a:rPr lang="en-US" sz="2400" b="1" spc="16" dirty="0"/>
            </a:br>
            <a:r>
              <a:rPr lang="en-US" sz="2400" b="1" spc="16" dirty="0"/>
              <a:t>from 3 Key Principles of Systems Thinking </a:t>
            </a:r>
          </a:p>
        </p:txBody>
      </p:sp>
      <p:sp>
        <p:nvSpPr>
          <p:cNvPr id="14" name="Rectangle 6"/>
          <p:cNvSpPr txBox="1">
            <a:spLocks noChangeArrowheads="1"/>
          </p:cNvSpPr>
          <p:nvPr/>
        </p:nvSpPr>
        <p:spPr>
          <a:xfrm>
            <a:off x="461118" y="1444512"/>
            <a:ext cx="2620396" cy="322742"/>
          </a:xfrm>
          <a:prstGeom prst="rect">
            <a:avLst/>
          </a:prstGeom>
        </p:spPr>
        <p:txBody>
          <a:bodyPr vert="horz" lIns="73152" tIns="36576" rIns="73152" bIns="36576" rtlCol="0" anchor="ctr">
            <a:normAutofit fontScale="97500"/>
          </a:bodyPr>
          <a:lstStyle>
            <a:lvl1pPr algn="ctr" defTabSz="731520" rtl="0" eaLnBrk="1" latinLnBrk="0" hangingPunct="1">
              <a:spcBef>
                <a:spcPct val="0"/>
              </a:spcBef>
              <a:buNone/>
              <a:defRPr sz="2900" kern="1200">
                <a:solidFill>
                  <a:schemeClr val="tx1"/>
                </a:solidFill>
                <a:latin typeface="+mj-lt"/>
                <a:ea typeface="+mj-ea"/>
                <a:cs typeface="+mj-cs"/>
              </a:defRPr>
            </a:lvl1pPr>
          </a:lstStyle>
          <a:p>
            <a:pPr fontAlgn="auto">
              <a:spcAft>
                <a:spcPts val="0"/>
              </a:spcAft>
            </a:pPr>
            <a:r>
              <a:rPr lang="en-US" sz="1600" dirty="0">
                <a:latin typeface="Arial" charset="0"/>
              </a:rPr>
              <a:t>Systems Thinking</a:t>
            </a:r>
          </a:p>
        </p:txBody>
      </p:sp>
      <p:sp>
        <p:nvSpPr>
          <p:cNvPr id="15" name="Rectangle 7"/>
          <p:cNvSpPr>
            <a:spLocks noChangeArrowheads="1"/>
          </p:cNvSpPr>
          <p:nvPr/>
        </p:nvSpPr>
        <p:spPr bwMode="auto">
          <a:xfrm>
            <a:off x="2779091" y="2789407"/>
            <a:ext cx="131888" cy="358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65306" tIns="32653" rIns="65306" bIns="32653">
            <a:spAutoFit/>
          </a:bodyPr>
          <a:lstStyle/>
          <a:p>
            <a:endParaRPr lang="en-US" b="1"/>
          </a:p>
        </p:txBody>
      </p:sp>
      <p:sp>
        <p:nvSpPr>
          <p:cNvPr id="16" name="Rectangle 8"/>
          <p:cNvSpPr>
            <a:spLocks noChangeArrowheads="1"/>
          </p:cNvSpPr>
          <p:nvPr/>
        </p:nvSpPr>
        <p:spPr bwMode="auto">
          <a:xfrm>
            <a:off x="4246327" y="1463860"/>
            <a:ext cx="2183518" cy="322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5306" tIns="32653" rIns="65306" bIns="32653" anchor="ctr"/>
          <a:lstStyle/>
          <a:p>
            <a:pPr algn="ctr" eaLnBrk="1" hangingPunct="1">
              <a:spcBef>
                <a:spcPct val="20000"/>
              </a:spcBef>
              <a:buClr>
                <a:schemeClr val="tx2"/>
              </a:buClr>
              <a:buSzPct val="85000"/>
              <a:buFont typeface="Arial" charset="0"/>
              <a:buNone/>
            </a:pPr>
            <a:r>
              <a:rPr lang="en-US" sz="1600" dirty="0">
                <a:solidFill>
                  <a:srgbClr val="CD0E26"/>
                </a:solidFill>
                <a:latin typeface="Arial" charset="0"/>
              </a:rPr>
              <a:t>Friday Night at the ER </a:t>
            </a:r>
          </a:p>
        </p:txBody>
      </p:sp>
      <p:sp>
        <p:nvSpPr>
          <p:cNvPr id="17" name="Rectangle 10"/>
          <p:cNvSpPr>
            <a:spLocks noChangeArrowheads="1"/>
          </p:cNvSpPr>
          <p:nvPr/>
        </p:nvSpPr>
        <p:spPr bwMode="auto">
          <a:xfrm>
            <a:off x="461118" y="1972638"/>
            <a:ext cx="3262572" cy="594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5306" tIns="32653" rIns="65306" bIns="32653"/>
          <a:lstStyle/>
          <a:p>
            <a:pPr marL="244899" indent="-244899" eaLnBrk="1" hangingPunct="1">
              <a:spcBef>
                <a:spcPct val="20000"/>
              </a:spcBef>
              <a:buClr>
                <a:schemeClr val="tx2"/>
              </a:buClr>
              <a:buSzPct val="85000"/>
            </a:pPr>
            <a:r>
              <a:rPr lang="en-US" sz="1400" dirty="0">
                <a:latin typeface="Arial" charset="0"/>
              </a:rPr>
              <a:t>1. The parts of a system are interdependent 	</a:t>
            </a:r>
          </a:p>
        </p:txBody>
      </p:sp>
      <p:sp>
        <p:nvSpPr>
          <p:cNvPr id="18" name="Rectangle 11"/>
          <p:cNvSpPr>
            <a:spLocks noChangeArrowheads="1"/>
          </p:cNvSpPr>
          <p:nvPr/>
        </p:nvSpPr>
        <p:spPr bwMode="auto">
          <a:xfrm>
            <a:off x="461118" y="2615195"/>
            <a:ext cx="2682240" cy="594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5306" tIns="32653" rIns="65306" bIns="32653"/>
          <a:lstStyle/>
          <a:p>
            <a:pPr marL="208618" indent="-208618" eaLnBrk="1" hangingPunct="1">
              <a:spcBef>
                <a:spcPct val="20000"/>
              </a:spcBef>
              <a:buClr>
                <a:schemeClr val="tx2"/>
              </a:buClr>
              <a:buSzPct val="85000"/>
            </a:pPr>
            <a:r>
              <a:rPr lang="en-US" sz="1400" dirty="0">
                <a:latin typeface="Arial" charset="0"/>
              </a:rPr>
              <a:t>2. Our mental models powerfully influence our actions 	</a:t>
            </a:r>
          </a:p>
        </p:txBody>
      </p:sp>
      <p:sp>
        <p:nvSpPr>
          <p:cNvPr id="20" name="Rectangle 13"/>
          <p:cNvSpPr>
            <a:spLocks noChangeArrowheads="1"/>
          </p:cNvSpPr>
          <p:nvPr/>
        </p:nvSpPr>
        <p:spPr bwMode="auto">
          <a:xfrm>
            <a:off x="461118" y="3257752"/>
            <a:ext cx="2781632" cy="594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5306" tIns="32653" rIns="65306" bIns="32653"/>
          <a:lstStyle/>
          <a:p>
            <a:pPr marL="233363" indent="-233363" eaLnBrk="1" hangingPunct="1">
              <a:spcBef>
                <a:spcPct val="20000"/>
              </a:spcBef>
              <a:buClr>
                <a:schemeClr val="tx2"/>
              </a:buClr>
              <a:buSzPct val="85000"/>
            </a:pPr>
            <a:r>
              <a:rPr lang="en-US" sz="1400" dirty="0">
                <a:latin typeface="Arial" charset="0"/>
              </a:rPr>
              <a:t>3. Systems must be able </a:t>
            </a:r>
            <a:r>
              <a:rPr lang="en-US" sz="1400">
                <a:latin typeface="Arial" charset="0"/>
              </a:rPr>
              <a:t>to learn</a:t>
            </a:r>
            <a:br>
              <a:rPr lang="en-US" sz="1400">
                <a:latin typeface="Arial" charset="0"/>
              </a:rPr>
            </a:br>
            <a:r>
              <a:rPr lang="en-US" sz="1400">
                <a:latin typeface="Arial" charset="0"/>
              </a:rPr>
              <a:t>and </a:t>
            </a:r>
            <a:r>
              <a:rPr lang="en-US" sz="1400" dirty="0">
                <a:latin typeface="Arial" charset="0"/>
              </a:rPr>
              <a:t>adapt 	</a:t>
            </a:r>
          </a:p>
        </p:txBody>
      </p:sp>
      <p:grpSp>
        <p:nvGrpSpPr>
          <p:cNvPr id="23" name="Group 22"/>
          <p:cNvGrpSpPr/>
          <p:nvPr/>
        </p:nvGrpSpPr>
        <p:grpSpPr>
          <a:xfrm>
            <a:off x="3366433" y="2022849"/>
            <a:ext cx="3114430" cy="510540"/>
            <a:chOff x="3509890" y="1440180"/>
            <a:chExt cx="3114430" cy="510540"/>
          </a:xfrm>
        </p:grpSpPr>
        <p:sp>
          <p:nvSpPr>
            <p:cNvPr id="24" name="Rectangle 9"/>
            <p:cNvSpPr>
              <a:spLocks noChangeArrowheads="1"/>
            </p:cNvSpPr>
            <p:nvPr/>
          </p:nvSpPr>
          <p:spPr bwMode="auto">
            <a:xfrm>
              <a:off x="4257040" y="1440180"/>
              <a:ext cx="2367280" cy="510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5306" tIns="32653" rIns="65306" bIns="32653"/>
            <a:lstStyle/>
            <a:p>
              <a:pPr eaLnBrk="1" hangingPunct="1">
                <a:spcBef>
                  <a:spcPct val="20000"/>
                </a:spcBef>
                <a:buClr>
                  <a:schemeClr val="tx2"/>
                </a:buClr>
                <a:buSzPct val="85000"/>
                <a:buFont typeface="Arial" charset="0"/>
                <a:buNone/>
              </a:pPr>
              <a:r>
                <a:rPr lang="en-US" sz="1400" b="1" dirty="0">
                  <a:solidFill>
                    <a:srgbClr val="CD0E26"/>
                  </a:solidFill>
                  <a:latin typeface="Arial" charset="0"/>
                </a:rPr>
                <a:t>Collaboration 	</a:t>
              </a:r>
            </a:p>
          </p:txBody>
        </p:sp>
        <p:sp>
          <p:nvSpPr>
            <p:cNvPr id="25" name="Right Arrow 24"/>
            <p:cNvSpPr/>
            <p:nvPr/>
          </p:nvSpPr>
          <p:spPr>
            <a:xfrm>
              <a:off x="3509890" y="1482970"/>
              <a:ext cx="464741" cy="21312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00"/>
            </a:p>
          </p:txBody>
        </p:sp>
      </p:grpSp>
      <p:grpSp>
        <p:nvGrpSpPr>
          <p:cNvPr id="26" name="Group 25"/>
          <p:cNvGrpSpPr/>
          <p:nvPr/>
        </p:nvGrpSpPr>
        <p:grpSpPr>
          <a:xfrm>
            <a:off x="3359808" y="2647833"/>
            <a:ext cx="3114430" cy="510540"/>
            <a:chOff x="3509890" y="2040734"/>
            <a:chExt cx="3114430" cy="510540"/>
          </a:xfrm>
        </p:grpSpPr>
        <p:sp>
          <p:nvSpPr>
            <p:cNvPr id="27" name="Rectangle 12"/>
            <p:cNvSpPr>
              <a:spLocks noChangeArrowheads="1"/>
            </p:cNvSpPr>
            <p:nvPr/>
          </p:nvSpPr>
          <p:spPr bwMode="auto">
            <a:xfrm>
              <a:off x="4257040" y="2040734"/>
              <a:ext cx="2367280" cy="510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5306" tIns="32653" rIns="65306" bIns="32653"/>
            <a:lstStyle/>
            <a:p>
              <a:pPr eaLnBrk="1" hangingPunct="1">
                <a:spcBef>
                  <a:spcPct val="20000"/>
                </a:spcBef>
                <a:buClr>
                  <a:schemeClr val="tx2"/>
                </a:buClr>
                <a:buSzPct val="85000"/>
                <a:buFont typeface="Arial" charset="0"/>
                <a:buNone/>
              </a:pPr>
              <a:r>
                <a:rPr lang="en-US" sz="1400" b="1" dirty="0">
                  <a:solidFill>
                    <a:srgbClr val="CD0E26"/>
                  </a:solidFill>
                  <a:latin typeface="Arial" charset="0"/>
                </a:rPr>
                <a:t>Innovation	</a:t>
              </a:r>
            </a:p>
          </p:txBody>
        </p:sp>
        <p:sp>
          <p:nvSpPr>
            <p:cNvPr id="28" name="Right Arrow 27"/>
            <p:cNvSpPr/>
            <p:nvPr/>
          </p:nvSpPr>
          <p:spPr>
            <a:xfrm>
              <a:off x="3509890" y="2108954"/>
              <a:ext cx="464741" cy="21312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00"/>
            </a:p>
          </p:txBody>
        </p:sp>
      </p:grpSp>
      <p:grpSp>
        <p:nvGrpSpPr>
          <p:cNvPr id="29" name="Group 28"/>
          <p:cNvGrpSpPr/>
          <p:nvPr/>
        </p:nvGrpSpPr>
        <p:grpSpPr>
          <a:xfrm>
            <a:off x="3359808" y="3272817"/>
            <a:ext cx="3500510" cy="510540"/>
            <a:chOff x="3509890" y="2697480"/>
            <a:chExt cx="3500510" cy="510540"/>
          </a:xfrm>
        </p:grpSpPr>
        <p:sp>
          <p:nvSpPr>
            <p:cNvPr id="30" name="Rectangle 14"/>
            <p:cNvSpPr>
              <a:spLocks noChangeArrowheads="1"/>
            </p:cNvSpPr>
            <p:nvPr/>
          </p:nvSpPr>
          <p:spPr bwMode="auto">
            <a:xfrm>
              <a:off x="4257040" y="2697480"/>
              <a:ext cx="2753360" cy="510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5306" tIns="32653" rIns="65306" bIns="32653"/>
            <a:lstStyle/>
            <a:p>
              <a:pPr eaLnBrk="1" hangingPunct="1">
                <a:spcBef>
                  <a:spcPct val="20000"/>
                </a:spcBef>
                <a:buClr>
                  <a:schemeClr val="tx2"/>
                </a:buClr>
                <a:buSzPct val="85000"/>
                <a:buFont typeface="Arial" charset="0"/>
                <a:buNone/>
              </a:pPr>
              <a:r>
                <a:rPr lang="en-US" sz="1400" b="1" dirty="0">
                  <a:solidFill>
                    <a:srgbClr val="CD0E26"/>
                  </a:solidFill>
                  <a:latin typeface="Arial" charset="0"/>
                </a:rPr>
                <a:t>Data-driven decision making	</a:t>
              </a:r>
            </a:p>
          </p:txBody>
        </p:sp>
        <p:sp>
          <p:nvSpPr>
            <p:cNvPr id="31" name="Right Arrow 30"/>
            <p:cNvSpPr/>
            <p:nvPr/>
          </p:nvSpPr>
          <p:spPr>
            <a:xfrm>
              <a:off x="3509890" y="2785278"/>
              <a:ext cx="464741" cy="21312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00"/>
            </a:p>
          </p:txBody>
        </p:sp>
      </p:grpSp>
      <p:sp>
        <p:nvSpPr>
          <p:cNvPr id="35" name="Line 16"/>
          <p:cNvSpPr>
            <a:spLocks noChangeShapeType="1"/>
          </p:cNvSpPr>
          <p:nvPr/>
        </p:nvSpPr>
        <p:spPr bwMode="auto">
          <a:xfrm>
            <a:off x="461118" y="1813558"/>
            <a:ext cx="2620396" cy="3013"/>
          </a:xfrm>
          <a:prstGeom prst="line">
            <a:avLst/>
          </a:prstGeom>
          <a:noFill/>
          <a:ln w="12700" cap="sq" cmpd="sng">
            <a:solidFill>
              <a:srgbClr val="CD0E26"/>
            </a:solidFill>
            <a:round/>
            <a:headEnd type="none" w="sm" len="sm"/>
            <a:tailEnd type="none" w="sm" len="sm"/>
          </a:ln>
          <a:extLst>
            <a:ext uri="{909E8E84-426E-40dd-AFC4-6F175D3DCCD1}">
              <a14:hiddenFill xmlns="" xmlns:a14="http://schemas.microsoft.com/office/drawing/2010/main">
                <a:noFill/>
              </a14:hiddenFill>
            </a:ext>
          </a:extLst>
        </p:spPr>
        <p:txBody>
          <a:bodyPr wrap="none" lIns="65306" tIns="32653" rIns="65306" bIns="32653" anchor="ctr"/>
          <a:lstStyle/>
          <a:p>
            <a:endParaRPr lang="en-US"/>
          </a:p>
        </p:txBody>
      </p:sp>
      <p:sp>
        <p:nvSpPr>
          <p:cNvPr id="36" name="Line 16"/>
          <p:cNvSpPr>
            <a:spLocks noChangeShapeType="1"/>
          </p:cNvSpPr>
          <p:nvPr/>
        </p:nvSpPr>
        <p:spPr bwMode="auto">
          <a:xfrm>
            <a:off x="4027888" y="1823419"/>
            <a:ext cx="2620396" cy="3013"/>
          </a:xfrm>
          <a:prstGeom prst="line">
            <a:avLst/>
          </a:prstGeom>
          <a:noFill/>
          <a:ln w="12700" cap="sq" cmpd="sng">
            <a:solidFill>
              <a:srgbClr val="CD0E26"/>
            </a:solidFill>
            <a:round/>
            <a:headEnd type="none" w="sm" len="sm"/>
            <a:tailEnd type="none" w="sm" len="sm"/>
          </a:ln>
          <a:extLst>
            <a:ext uri="{909E8E84-426E-40dd-AFC4-6F175D3DCCD1}">
              <a14:hiddenFill xmlns="" xmlns:a14="http://schemas.microsoft.com/office/drawing/2010/main">
                <a:noFill/>
              </a14:hiddenFill>
            </a:ext>
          </a:extLst>
        </p:spPr>
        <p:txBody>
          <a:bodyPr wrap="none" lIns="65306" tIns="32653" rIns="65306" bIns="32653" anchor="ctr"/>
          <a:lstStyle/>
          <a:p>
            <a:endParaRPr lang="en-US"/>
          </a:p>
        </p:txBody>
      </p:sp>
      <p:sp>
        <p:nvSpPr>
          <p:cNvPr id="3" name="Rectangle 2">
            <a:extLst>
              <a:ext uri="{FF2B5EF4-FFF2-40B4-BE49-F238E27FC236}">
                <a16:creationId xmlns:a16="http://schemas.microsoft.com/office/drawing/2014/main" id="{0741B518-B6E6-CB46-32A1-DD571913C923}"/>
              </a:ext>
            </a:extLst>
          </p:cNvPr>
          <p:cNvSpPr/>
          <p:nvPr/>
        </p:nvSpPr>
        <p:spPr>
          <a:xfrm>
            <a:off x="0" y="1"/>
            <a:ext cx="7315200" cy="111007"/>
          </a:xfrm>
          <a:prstGeom prst="rect">
            <a:avLst/>
          </a:prstGeom>
          <a:solidFill>
            <a:srgbClr val="4B63A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4" name="Picture 3">
            <a:extLst>
              <a:ext uri="{FF2B5EF4-FFF2-40B4-BE49-F238E27FC236}">
                <a16:creationId xmlns:a16="http://schemas.microsoft.com/office/drawing/2014/main" id="{115BC0F3-E240-D52B-102D-1BD7A718DF1D}"/>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203718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523366"/>
            <a:ext cx="6583680" cy="685800"/>
          </a:xfrm>
        </p:spPr>
        <p:txBody>
          <a:bodyPr>
            <a:normAutofit fontScale="90000"/>
          </a:bodyPr>
          <a:lstStyle/>
          <a:p>
            <a:r>
              <a:rPr lang="en-US" sz="3000" spc="16" dirty="0"/>
              <a:t>You essentially identified these three strategies...</a:t>
            </a:r>
          </a:p>
        </p:txBody>
      </p:sp>
      <p:sp>
        <p:nvSpPr>
          <p:cNvPr id="7" name="Action Button: Custom 6">
            <a:hlinkClick r:id="rId3" action="ppaction://hlinksldjump" highlightClick="1"/>
          </p:cNvPr>
          <p:cNvSpPr/>
          <p:nvPr/>
        </p:nvSpPr>
        <p:spPr>
          <a:xfrm>
            <a:off x="2987041" y="2728066"/>
            <a:ext cx="944879" cy="279294"/>
          </a:xfrm>
          <a:prstGeom prst="actionButtonBlank">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lIns="73152" tIns="36576" rIns="73152" bIns="36576" rtlCol="0" anchor="ctr"/>
          <a:lstStyle/>
          <a:p>
            <a:pPr algn="ctr">
              <a:spcBef>
                <a:spcPts val="0"/>
              </a:spcBef>
            </a:pPr>
            <a:r>
              <a:rPr lang="en-US" sz="800" dirty="0">
                <a:solidFill>
                  <a:schemeClr val="tx1">
                    <a:lumMod val="50000"/>
                    <a:lumOff val="50000"/>
                  </a:schemeClr>
                </a:solidFill>
              </a:rPr>
              <a:t>Go to the list of strategy ideas</a:t>
            </a:r>
          </a:p>
        </p:txBody>
      </p:sp>
      <p:sp>
        <p:nvSpPr>
          <p:cNvPr id="3" name="Rectangle 2">
            <a:extLst>
              <a:ext uri="{FF2B5EF4-FFF2-40B4-BE49-F238E27FC236}">
                <a16:creationId xmlns:a16="http://schemas.microsoft.com/office/drawing/2014/main" id="{6AA6A26E-7BA3-2305-EA7F-EC12FB31DC6B}"/>
              </a:ext>
            </a:extLst>
          </p:cNvPr>
          <p:cNvSpPr/>
          <p:nvPr/>
        </p:nvSpPr>
        <p:spPr>
          <a:xfrm>
            <a:off x="0" y="1"/>
            <a:ext cx="7315200" cy="111007"/>
          </a:xfrm>
          <a:prstGeom prst="rect">
            <a:avLst/>
          </a:prstGeom>
          <a:solidFill>
            <a:srgbClr val="4B63A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4" name="Picture 3">
            <a:extLst>
              <a:ext uri="{FF2B5EF4-FFF2-40B4-BE49-F238E27FC236}">
                <a16:creationId xmlns:a16="http://schemas.microsoft.com/office/drawing/2014/main" id="{5DE0120F-1DCD-90B8-ABBF-F84F6C809F21}"/>
              </a:ext>
            </a:extLst>
          </p:cNvPr>
          <p:cNvPicPr>
            <a:picLocks noChangeAspect="1"/>
          </p:cNvPicPr>
          <p:nvPr/>
        </p:nvPicPr>
        <p:blipFill>
          <a:blip r:embed="rId4"/>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879053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523366"/>
            <a:ext cx="6583680" cy="685800"/>
          </a:xfrm>
        </p:spPr>
        <p:txBody>
          <a:bodyPr>
            <a:normAutofit fontScale="90000"/>
          </a:bodyPr>
          <a:lstStyle/>
          <a:p>
            <a:r>
              <a:rPr lang="en-US" sz="3000" spc="16" dirty="0"/>
              <a:t>Let’s see how the strategies related to team scores…</a:t>
            </a:r>
          </a:p>
        </p:txBody>
      </p:sp>
      <p:sp>
        <p:nvSpPr>
          <p:cNvPr id="3" name="Rectangle 2">
            <a:extLst>
              <a:ext uri="{FF2B5EF4-FFF2-40B4-BE49-F238E27FC236}">
                <a16:creationId xmlns:a16="http://schemas.microsoft.com/office/drawing/2014/main" id="{A7C84C8C-92AC-5A6F-E1FD-18471A1AF7CC}"/>
              </a:ext>
            </a:extLst>
          </p:cNvPr>
          <p:cNvSpPr/>
          <p:nvPr/>
        </p:nvSpPr>
        <p:spPr>
          <a:xfrm>
            <a:off x="0" y="1"/>
            <a:ext cx="7315200" cy="111007"/>
          </a:xfrm>
          <a:prstGeom prst="rect">
            <a:avLst/>
          </a:prstGeom>
          <a:solidFill>
            <a:srgbClr val="4B63A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4" name="Picture 3">
            <a:extLst>
              <a:ext uri="{FF2B5EF4-FFF2-40B4-BE49-F238E27FC236}">
                <a16:creationId xmlns:a16="http://schemas.microsoft.com/office/drawing/2014/main" id="{140435D4-9C65-9AAC-1359-6A3717D7E386}"/>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2690648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a:xfrm>
            <a:off x="365760" y="1093321"/>
            <a:ext cx="6583680" cy="2715578"/>
          </a:xfrm>
        </p:spPr>
        <p:txBody>
          <a:bodyPr>
            <a:normAutofit/>
          </a:bodyPr>
          <a:lstStyle/>
          <a:p>
            <a:pPr>
              <a:lnSpc>
                <a:spcPct val="110000"/>
              </a:lnSpc>
            </a:pPr>
            <a:r>
              <a:rPr lang="en-US" dirty="0"/>
              <a:t>Introduction	</a:t>
            </a:r>
          </a:p>
          <a:p>
            <a:pPr>
              <a:lnSpc>
                <a:spcPct val="110000"/>
              </a:lnSpc>
            </a:pPr>
            <a:r>
              <a:rPr lang="en-US" dirty="0"/>
              <a:t>Play game, calculate scores</a:t>
            </a:r>
          </a:p>
          <a:p>
            <a:pPr>
              <a:lnSpc>
                <a:spcPct val="110000"/>
              </a:lnSpc>
            </a:pPr>
            <a:r>
              <a:rPr lang="en-US" dirty="0"/>
              <a:t>Stretch break</a:t>
            </a:r>
          </a:p>
          <a:p>
            <a:pPr>
              <a:lnSpc>
                <a:spcPct val="110000"/>
              </a:lnSpc>
            </a:pPr>
            <a:r>
              <a:rPr lang="en-US" dirty="0"/>
              <a:t>Debrief:  the experience; the learnings; the application</a:t>
            </a:r>
          </a:p>
        </p:txBody>
      </p:sp>
      <p:sp>
        <p:nvSpPr>
          <p:cNvPr id="4" name="Rectangle 3"/>
          <p:cNvSpPr/>
          <p:nvPr/>
        </p:nvSpPr>
        <p:spPr>
          <a:xfrm>
            <a:off x="0" y="1"/>
            <a:ext cx="7315200" cy="111007"/>
          </a:xfrm>
          <a:prstGeom prst="rect">
            <a:avLst/>
          </a:prstGeom>
          <a:solidFill>
            <a:srgbClr val="EE202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713688"/>
              </a:solidFill>
            </a:endParaRPr>
          </a:p>
        </p:txBody>
      </p:sp>
      <p:pic>
        <p:nvPicPr>
          <p:cNvPr id="5" name="Picture 4">
            <a:extLst>
              <a:ext uri="{FF2B5EF4-FFF2-40B4-BE49-F238E27FC236}">
                <a16:creationId xmlns:a16="http://schemas.microsoft.com/office/drawing/2014/main" id="{45251D37-7716-0907-05A2-7AEBDAB5D13C}"/>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3858002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91671" y="2003840"/>
            <a:ext cx="1495286" cy="635065"/>
          </a:xfrm>
          <a:prstGeom prst="roundRect">
            <a:avLst/>
          </a:prstGeom>
          <a:solidFill>
            <a:schemeClr val="accent2"/>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Collaboration</a:t>
            </a:r>
          </a:p>
        </p:txBody>
      </p:sp>
      <p:sp>
        <p:nvSpPr>
          <p:cNvPr id="10" name="Rounded Rectangle 9"/>
          <p:cNvSpPr/>
          <p:nvPr/>
        </p:nvSpPr>
        <p:spPr>
          <a:xfrm>
            <a:off x="2260574" y="2003840"/>
            <a:ext cx="1495286" cy="635067"/>
          </a:xfrm>
          <a:prstGeom prst="roundRect">
            <a:avLst/>
          </a:prstGeom>
          <a:solidFill>
            <a:schemeClr val="tx2"/>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Innovation</a:t>
            </a:r>
          </a:p>
        </p:txBody>
      </p:sp>
      <p:sp>
        <p:nvSpPr>
          <p:cNvPr id="11" name="Rounded Rectangle 10"/>
          <p:cNvSpPr/>
          <p:nvPr/>
        </p:nvSpPr>
        <p:spPr>
          <a:xfrm>
            <a:off x="1137269" y="2996415"/>
            <a:ext cx="1675764" cy="646515"/>
          </a:xfrm>
          <a:prstGeom prst="roundRect">
            <a:avLst/>
          </a:prstGeom>
          <a:solidFill>
            <a:schemeClr val="accent4"/>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rPr>
              <a:t>Data-Driven</a:t>
            </a:r>
          </a:p>
        </p:txBody>
      </p:sp>
      <p:sp>
        <p:nvSpPr>
          <p:cNvPr id="2" name="Title 1"/>
          <p:cNvSpPr>
            <a:spLocks noGrp="1"/>
          </p:cNvSpPr>
          <p:nvPr>
            <p:ph type="title"/>
          </p:nvPr>
        </p:nvSpPr>
        <p:spPr>
          <a:xfrm>
            <a:off x="507321" y="466584"/>
            <a:ext cx="6300559" cy="977255"/>
          </a:xfrm>
        </p:spPr>
        <p:txBody>
          <a:bodyPr>
            <a:noAutofit/>
          </a:bodyPr>
          <a:lstStyle/>
          <a:p>
            <a:pPr algn="l"/>
            <a:r>
              <a:rPr lang="en-US" sz="2600" b="1" dirty="0"/>
              <a:t>We already knew these strategies …didn’t we?</a:t>
            </a:r>
          </a:p>
        </p:txBody>
      </p:sp>
      <p:sp>
        <p:nvSpPr>
          <p:cNvPr id="3" name="Content Placeholder 2"/>
          <p:cNvSpPr>
            <a:spLocks noGrp="1"/>
          </p:cNvSpPr>
          <p:nvPr>
            <p:ph idx="1"/>
          </p:nvPr>
        </p:nvSpPr>
        <p:spPr>
          <a:xfrm>
            <a:off x="4287325" y="2003839"/>
            <a:ext cx="2795646" cy="1694533"/>
          </a:xfrm>
        </p:spPr>
        <p:txBody>
          <a:bodyPr>
            <a:noAutofit/>
          </a:bodyPr>
          <a:lstStyle/>
          <a:p>
            <a:r>
              <a:rPr lang="en-US" sz="2000" i="1" dirty="0"/>
              <a:t>Why don’t </a:t>
            </a:r>
            <a:r>
              <a:rPr lang="en-US" sz="2000" i="1"/>
              <a:t>we routinely put </a:t>
            </a:r>
            <a:r>
              <a:rPr lang="en-US" sz="2000" i="1" dirty="0"/>
              <a:t>them into practice?</a:t>
            </a:r>
          </a:p>
        </p:txBody>
      </p:sp>
      <p:cxnSp>
        <p:nvCxnSpPr>
          <p:cNvPr id="12" name="Straight Connector 11"/>
          <p:cNvCxnSpPr>
            <a:stCxn id="9" idx="3"/>
          </p:cNvCxnSpPr>
          <p:nvPr/>
        </p:nvCxnSpPr>
        <p:spPr>
          <a:xfrm>
            <a:off x="1786957" y="2321373"/>
            <a:ext cx="473617"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11" idx="1"/>
          </p:cNvCxnSpPr>
          <p:nvPr/>
        </p:nvCxnSpPr>
        <p:spPr>
          <a:xfrm rot="16200000" flipH="1">
            <a:off x="669745" y="2852149"/>
            <a:ext cx="680766" cy="254281"/>
          </a:xfrm>
          <a:prstGeom prst="bentConnector2">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12"/>
          <p:cNvCxnSpPr>
            <a:stCxn id="10" idx="2"/>
          </p:cNvCxnSpPr>
          <p:nvPr/>
        </p:nvCxnSpPr>
        <p:spPr>
          <a:xfrm rot="5400000">
            <a:off x="2570153" y="2881789"/>
            <a:ext cx="680946" cy="195182"/>
          </a:xfrm>
          <a:prstGeom prst="bentConnector3">
            <a:avLst>
              <a:gd name="adj1" fmla="val 99484"/>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DA991FF8-4FB9-1DD5-473A-22A654D2789E}"/>
              </a:ext>
            </a:extLst>
          </p:cNvPr>
          <p:cNvSpPr/>
          <p:nvPr/>
        </p:nvSpPr>
        <p:spPr>
          <a:xfrm>
            <a:off x="0" y="1"/>
            <a:ext cx="7315200" cy="111007"/>
          </a:xfrm>
          <a:prstGeom prst="rect">
            <a:avLst/>
          </a:prstGeom>
          <a:solidFill>
            <a:srgbClr val="4B63A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5" name="Picture 4">
            <a:extLst>
              <a:ext uri="{FF2B5EF4-FFF2-40B4-BE49-F238E27FC236}">
                <a16:creationId xmlns:a16="http://schemas.microsoft.com/office/drawing/2014/main" id="{CF636CC0-3F33-5C45-A186-57C78E107823}"/>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81998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rcleBoa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87900" y="1316399"/>
            <a:ext cx="3255789" cy="2442480"/>
          </a:xfrm>
          <a:prstGeom prst="rect">
            <a:avLst/>
          </a:prstGeom>
        </p:spPr>
      </p:pic>
      <p:pic>
        <p:nvPicPr>
          <p:cNvPr id="3" name="Picture 2" descr="RacingSkull.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4475" y="1523760"/>
            <a:ext cx="3554159" cy="2011237"/>
          </a:xfrm>
          <a:prstGeom prst="rect">
            <a:avLst/>
          </a:prstGeom>
        </p:spPr>
      </p:pic>
      <p:sp>
        <p:nvSpPr>
          <p:cNvPr id="2" name="Title 1"/>
          <p:cNvSpPr>
            <a:spLocks noGrp="1"/>
          </p:cNvSpPr>
          <p:nvPr>
            <p:ph type="ctrTitle"/>
          </p:nvPr>
        </p:nvSpPr>
        <p:spPr>
          <a:xfrm>
            <a:off x="626392" y="199867"/>
            <a:ext cx="6217920" cy="882015"/>
          </a:xfrm>
        </p:spPr>
        <p:txBody>
          <a:bodyPr>
            <a:normAutofit/>
          </a:bodyPr>
          <a:lstStyle/>
          <a:p>
            <a:r>
              <a:rPr lang="en-US" sz="3000" b="1" spc="16" dirty="0">
                <a:latin typeface="Arial"/>
                <a:cs typeface="Arial"/>
              </a:rPr>
              <a:t>“Structure produces behavior”</a:t>
            </a:r>
          </a:p>
        </p:txBody>
      </p:sp>
      <p:sp>
        <p:nvSpPr>
          <p:cNvPr id="5" name="Rectangle 4">
            <a:extLst>
              <a:ext uri="{FF2B5EF4-FFF2-40B4-BE49-F238E27FC236}">
                <a16:creationId xmlns:a16="http://schemas.microsoft.com/office/drawing/2014/main" id="{6F3974D1-0D0D-CB9D-8F6C-D0212612BD22}"/>
              </a:ext>
            </a:extLst>
          </p:cNvPr>
          <p:cNvSpPr/>
          <p:nvPr/>
        </p:nvSpPr>
        <p:spPr>
          <a:xfrm>
            <a:off x="0" y="1"/>
            <a:ext cx="7315200" cy="111007"/>
          </a:xfrm>
          <a:prstGeom prst="rect">
            <a:avLst/>
          </a:prstGeom>
          <a:solidFill>
            <a:srgbClr val="4B63A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7" name="Picture 6">
            <a:extLst>
              <a:ext uri="{FF2B5EF4-FFF2-40B4-BE49-F238E27FC236}">
                <a16:creationId xmlns:a16="http://schemas.microsoft.com/office/drawing/2014/main" id="{66F45902-746D-2DC1-CF6F-0178BF3F3733}"/>
              </a:ext>
            </a:extLst>
          </p:cNvPr>
          <p:cNvPicPr>
            <a:picLocks noChangeAspect="1"/>
          </p:cNvPicPr>
          <p:nvPr/>
        </p:nvPicPr>
        <p:blipFill>
          <a:blip r:embed="rId5"/>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328884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035-2-2A.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71077" y="1042492"/>
            <a:ext cx="4691385" cy="2638904"/>
          </a:xfrm>
          <a:prstGeom prst="rect">
            <a:avLst/>
          </a:prstGeom>
        </p:spPr>
      </p:pic>
      <p:sp>
        <p:nvSpPr>
          <p:cNvPr id="2" name="Title 1"/>
          <p:cNvSpPr>
            <a:spLocks noGrp="1"/>
          </p:cNvSpPr>
          <p:nvPr>
            <p:ph type="title"/>
          </p:nvPr>
        </p:nvSpPr>
        <p:spPr>
          <a:xfrm>
            <a:off x="0" y="189274"/>
            <a:ext cx="7315200" cy="685800"/>
          </a:xfrm>
        </p:spPr>
        <p:txBody>
          <a:bodyPr>
            <a:normAutofit fontScale="90000"/>
          </a:bodyPr>
          <a:lstStyle/>
          <a:p>
            <a:r>
              <a:rPr lang="en-US" sz="3000" b="1" spc="16" dirty="0"/>
              <a:t>Some elements of structure in the game</a:t>
            </a:r>
          </a:p>
        </p:txBody>
      </p:sp>
      <p:sp>
        <p:nvSpPr>
          <p:cNvPr id="9" name="Content Placeholder 2"/>
          <p:cNvSpPr>
            <a:spLocks noGrp="1"/>
          </p:cNvSpPr>
          <p:nvPr>
            <p:ph idx="1"/>
          </p:nvPr>
        </p:nvSpPr>
        <p:spPr>
          <a:xfrm>
            <a:off x="302257" y="1103861"/>
            <a:ext cx="2117915" cy="2700113"/>
          </a:xfrm>
        </p:spPr>
        <p:txBody>
          <a:bodyPr>
            <a:normAutofit/>
          </a:bodyPr>
          <a:lstStyle/>
          <a:p>
            <a:r>
              <a:rPr lang="en-US" sz="1800" dirty="0"/>
              <a:t>Your role</a:t>
            </a:r>
          </a:p>
          <a:p>
            <a:r>
              <a:rPr lang="en-US" sz="1800" dirty="0"/>
              <a:t>Physical boundaries</a:t>
            </a:r>
          </a:p>
          <a:p>
            <a:r>
              <a:rPr lang="en-US" sz="1800" dirty="0"/>
              <a:t>Department paperwork</a:t>
            </a:r>
          </a:p>
          <a:p>
            <a:r>
              <a:rPr lang="en-US" sz="1800" dirty="0"/>
              <a:t>Your mental models</a:t>
            </a:r>
          </a:p>
        </p:txBody>
      </p:sp>
      <p:sp>
        <p:nvSpPr>
          <p:cNvPr id="3" name="Rectangle 2">
            <a:extLst>
              <a:ext uri="{FF2B5EF4-FFF2-40B4-BE49-F238E27FC236}">
                <a16:creationId xmlns:a16="http://schemas.microsoft.com/office/drawing/2014/main" id="{D74C5DC7-F0F1-AA21-FFFC-B140D3075AB0}"/>
              </a:ext>
            </a:extLst>
          </p:cNvPr>
          <p:cNvSpPr/>
          <p:nvPr/>
        </p:nvSpPr>
        <p:spPr>
          <a:xfrm>
            <a:off x="0" y="1"/>
            <a:ext cx="7315200" cy="111007"/>
          </a:xfrm>
          <a:prstGeom prst="rect">
            <a:avLst/>
          </a:prstGeom>
          <a:solidFill>
            <a:srgbClr val="4B63A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5" name="Picture 4">
            <a:extLst>
              <a:ext uri="{FF2B5EF4-FFF2-40B4-BE49-F238E27FC236}">
                <a16:creationId xmlns:a16="http://schemas.microsoft.com/office/drawing/2014/main" id="{E85E7B5E-044C-05BB-5B71-F6BD4E652A2C}"/>
              </a:ext>
            </a:extLst>
          </p:cNvPr>
          <p:cNvPicPr>
            <a:picLocks noChangeAspect="1"/>
          </p:cNvPicPr>
          <p:nvPr/>
        </p:nvPicPr>
        <p:blipFill>
          <a:blip r:embed="rId4"/>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13977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63"/>
            <a:ext cx="6583680" cy="685800"/>
          </a:xfrm>
        </p:spPr>
        <p:txBody>
          <a:bodyPr>
            <a:normAutofit fontScale="90000"/>
          </a:bodyPr>
          <a:lstStyle/>
          <a:p>
            <a:r>
              <a:rPr lang="en-US" sz="3000" b="1" spc="16" dirty="0"/>
              <a:t>Here are some common elements of structure in organizations</a:t>
            </a:r>
          </a:p>
        </p:txBody>
      </p:sp>
      <p:sp>
        <p:nvSpPr>
          <p:cNvPr id="9" name="Content Placeholder 2"/>
          <p:cNvSpPr>
            <a:spLocks noGrp="1"/>
          </p:cNvSpPr>
          <p:nvPr>
            <p:ph idx="1"/>
          </p:nvPr>
        </p:nvSpPr>
        <p:spPr>
          <a:xfrm>
            <a:off x="365760" y="1417738"/>
            <a:ext cx="6583680" cy="2499210"/>
          </a:xfrm>
        </p:spPr>
        <p:txBody>
          <a:bodyPr>
            <a:normAutofit fontScale="92500" lnSpcReduction="20000"/>
          </a:bodyPr>
          <a:lstStyle/>
          <a:p>
            <a:r>
              <a:rPr lang="en-US" sz="2100" dirty="0"/>
              <a:t>Physical layout and environment</a:t>
            </a:r>
          </a:p>
          <a:p>
            <a:r>
              <a:rPr lang="en-US" sz="2100" dirty="0"/>
              <a:t>Performance measures</a:t>
            </a:r>
          </a:p>
          <a:p>
            <a:r>
              <a:rPr lang="en-US" sz="2100" dirty="0"/>
              <a:t>Reward systems</a:t>
            </a:r>
          </a:p>
          <a:p>
            <a:r>
              <a:rPr lang="en-US" sz="2100" dirty="0"/>
              <a:t>Information availability and visibility</a:t>
            </a:r>
          </a:p>
          <a:p>
            <a:r>
              <a:rPr lang="en-US" sz="2100" dirty="0"/>
              <a:t>Formal policies and procedures</a:t>
            </a:r>
          </a:p>
          <a:p>
            <a:r>
              <a:rPr lang="en-US" sz="2100" dirty="0"/>
              <a:t>Informal practices, cultural norms</a:t>
            </a:r>
          </a:p>
          <a:p>
            <a:r>
              <a:rPr lang="en-US" sz="2100" dirty="0"/>
              <a:t>Mental models</a:t>
            </a:r>
          </a:p>
        </p:txBody>
      </p:sp>
      <p:sp>
        <p:nvSpPr>
          <p:cNvPr id="3" name="Rectangle 2">
            <a:extLst>
              <a:ext uri="{FF2B5EF4-FFF2-40B4-BE49-F238E27FC236}">
                <a16:creationId xmlns:a16="http://schemas.microsoft.com/office/drawing/2014/main" id="{B5C9E1DC-FEF0-16FC-DAD6-A6F8668DC992}"/>
              </a:ext>
            </a:extLst>
          </p:cNvPr>
          <p:cNvSpPr/>
          <p:nvPr/>
        </p:nvSpPr>
        <p:spPr>
          <a:xfrm>
            <a:off x="0" y="1"/>
            <a:ext cx="7315200" cy="111007"/>
          </a:xfrm>
          <a:prstGeom prst="rect">
            <a:avLst/>
          </a:prstGeom>
          <a:solidFill>
            <a:srgbClr val="4B63A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4" name="Picture 3">
            <a:extLst>
              <a:ext uri="{FF2B5EF4-FFF2-40B4-BE49-F238E27FC236}">
                <a16:creationId xmlns:a16="http://schemas.microsoft.com/office/drawing/2014/main" id="{32F9D6D3-8C17-1FB1-82DD-FADE6E376FAF}"/>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192288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pdate woman in pink.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57422" y="552681"/>
            <a:ext cx="1476293" cy="3260146"/>
          </a:xfrm>
          <a:prstGeom prst="rect">
            <a:avLst/>
          </a:prstGeom>
        </p:spPr>
      </p:pic>
      <p:pic>
        <p:nvPicPr>
          <p:cNvPr id="7" name="Picture 6" descr="update crew member.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71234" y="952542"/>
            <a:ext cx="1404291" cy="3101143"/>
          </a:xfrm>
          <a:prstGeom prst="rect">
            <a:avLst/>
          </a:prstGeom>
        </p:spPr>
      </p:pic>
      <p:pic>
        <p:nvPicPr>
          <p:cNvPr id="8" name="Picture 7" descr="updated pilot.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2181" y="1382044"/>
            <a:ext cx="1241007" cy="2740557"/>
          </a:xfrm>
          <a:prstGeom prst="rect">
            <a:avLst/>
          </a:prstGeom>
        </p:spPr>
      </p:pic>
      <p:sp>
        <p:nvSpPr>
          <p:cNvPr id="9" name="Oval Callout 8"/>
          <p:cNvSpPr/>
          <p:nvPr/>
        </p:nvSpPr>
        <p:spPr>
          <a:xfrm>
            <a:off x="269888" y="311910"/>
            <a:ext cx="3714835" cy="1753919"/>
          </a:xfrm>
          <a:prstGeom prst="wedgeEllipseCallout">
            <a:avLst>
              <a:gd name="adj1" fmla="val -30935"/>
              <a:gd name="adj2" fmla="val 55127"/>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p>
        </p:txBody>
      </p:sp>
      <p:sp>
        <p:nvSpPr>
          <p:cNvPr id="10" name="Subtitle 2"/>
          <p:cNvSpPr txBox="1">
            <a:spLocks/>
          </p:cNvSpPr>
          <p:nvPr/>
        </p:nvSpPr>
        <p:spPr>
          <a:xfrm>
            <a:off x="711145" y="592816"/>
            <a:ext cx="3026522" cy="1568009"/>
          </a:xfrm>
          <a:prstGeom prst="rect">
            <a:avLst/>
          </a:prstGeom>
        </p:spPr>
        <p:txBody>
          <a:bodyPr vert="horz" lIns="73152" tIns="36576" rIns="73152" bIns="36576"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dirty="0">
                <a:solidFill>
                  <a:schemeClr val="tx1"/>
                </a:solidFill>
                <a:latin typeface="Arial"/>
                <a:cs typeface="Arial"/>
              </a:rPr>
              <a:t>So, if we want people to collaborate, innovate and be data-driven in our organization…</a:t>
            </a:r>
          </a:p>
        </p:txBody>
      </p:sp>
      <p:sp>
        <p:nvSpPr>
          <p:cNvPr id="11" name="Oval Callout 10"/>
          <p:cNvSpPr/>
          <p:nvPr/>
        </p:nvSpPr>
        <p:spPr>
          <a:xfrm>
            <a:off x="1141497" y="1051748"/>
            <a:ext cx="2522832" cy="1014081"/>
          </a:xfrm>
          <a:prstGeom prst="wedgeEllipseCallout">
            <a:avLst>
              <a:gd name="adj1" fmla="val 41895"/>
              <a:gd name="adj2" fmla="val 53736"/>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p>
        </p:txBody>
      </p:sp>
      <p:sp>
        <p:nvSpPr>
          <p:cNvPr id="12" name="Subtitle 2"/>
          <p:cNvSpPr txBox="1">
            <a:spLocks/>
          </p:cNvSpPr>
          <p:nvPr/>
        </p:nvSpPr>
        <p:spPr>
          <a:xfrm>
            <a:off x="1370753" y="1276200"/>
            <a:ext cx="2247878" cy="1190974"/>
          </a:xfrm>
          <a:prstGeom prst="rect">
            <a:avLst/>
          </a:prstGeom>
        </p:spPr>
        <p:txBody>
          <a:bodyPr vert="horz" lIns="73152" tIns="36576" rIns="73152" bIns="36576"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tx1"/>
                </a:solidFill>
                <a:latin typeface="Arial"/>
                <a:cs typeface="Arial"/>
              </a:rPr>
              <a:t>And if structure produces behavior…</a:t>
            </a:r>
          </a:p>
        </p:txBody>
      </p:sp>
      <p:sp>
        <p:nvSpPr>
          <p:cNvPr id="13" name="Oval Callout 12"/>
          <p:cNvSpPr/>
          <p:nvPr/>
        </p:nvSpPr>
        <p:spPr>
          <a:xfrm>
            <a:off x="4017677" y="310881"/>
            <a:ext cx="2506132" cy="1260144"/>
          </a:xfrm>
          <a:prstGeom prst="wedgeEllipseCallout">
            <a:avLst>
              <a:gd name="adj1" fmla="val 32070"/>
              <a:gd name="adj2" fmla="val 62774"/>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p>
        </p:txBody>
      </p:sp>
      <p:sp>
        <p:nvSpPr>
          <p:cNvPr id="14" name="Subtitle 2"/>
          <p:cNvSpPr txBox="1">
            <a:spLocks/>
          </p:cNvSpPr>
          <p:nvPr/>
        </p:nvSpPr>
        <p:spPr>
          <a:xfrm>
            <a:off x="4353691" y="456261"/>
            <a:ext cx="2247878" cy="1190974"/>
          </a:xfrm>
          <a:prstGeom prst="rect">
            <a:avLst/>
          </a:prstGeom>
        </p:spPr>
        <p:txBody>
          <a:bodyPr vert="horz" lIns="73152" tIns="36576" rIns="73152" bIns="36576"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900" dirty="0">
                <a:solidFill>
                  <a:schemeClr val="tx1"/>
                </a:solidFill>
                <a:latin typeface="Arial"/>
                <a:cs typeface="Arial"/>
              </a:rPr>
              <a:t>What do we do about this to get results?</a:t>
            </a:r>
          </a:p>
        </p:txBody>
      </p:sp>
      <p:sp>
        <p:nvSpPr>
          <p:cNvPr id="2" name="Rectangle 1">
            <a:extLst>
              <a:ext uri="{FF2B5EF4-FFF2-40B4-BE49-F238E27FC236}">
                <a16:creationId xmlns:a16="http://schemas.microsoft.com/office/drawing/2014/main" id="{3AA33DFD-981D-8D3D-BCAE-2A85AE0C76C1}"/>
              </a:ext>
            </a:extLst>
          </p:cNvPr>
          <p:cNvSpPr/>
          <p:nvPr/>
        </p:nvSpPr>
        <p:spPr>
          <a:xfrm>
            <a:off x="0" y="1"/>
            <a:ext cx="7315200" cy="111007"/>
          </a:xfrm>
          <a:prstGeom prst="rect">
            <a:avLst/>
          </a:prstGeom>
          <a:solidFill>
            <a:srgbClr val="4B63A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3" name="Picture 2">
            <a:extLst>
              <a:ext uri="{FF2B5EF4-FFF2-40B4-BE49-F238E27FC236}">
                <a16:creationId xmlns:a16="http://schemas.microsoft.com/office/drawing/2014/main" id="{CB3FC052-00D6-94DC-C208-911BB6C01A1F}"/>
              </a:ext>
            </a:extLst>
          </p:cNvPr>
          <p:cNvPicPr>
            <a:picLocks noChangeAspect="1"/>
          </p:cNvPicPr>
          <p:nvPr/>
        </p:nvPicPr>
        <p:blipFill>
          <a:blip r:embed="rId6"/>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117527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1" grpId="0" animBg="1"/>
      <p:bldP spid="11" grpId="1" animBg="1"/>
      <p:bldP spid="12" grpId="0"/>
      <p:bldP spid="12" grpId="1"/>
      <p:bldP spid="13" grpId="0" animBg="1"/>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720" y="1061385"/>
            <a:ext cx="6654800" cy="812530"/>
          </a:xfrm>
          <a:prstGeom prst="rect">
            <a:avLst/>
          </a:prstGeom>
          <a:noFill/>
        </p:spPr>
        <p:txBody>
          <a:bodyPr wrap="square" lIns="73152" tIns="36576" rIns="73152" bIns="36576" rtlCol="0">
            <a:spAutoFit/>
          </a:bodyPr>
          <a:lstStyle/>
          <a:p>
            <a:pPr algn="ctr"/>
            <a:r>
              <a:rPr lang="en-US" sz="2400" dirty="0">
                <a:latin typeface="+mj-lt"/>
                <a:cs typeface="Arial"/>
              </a:rPr>
              <a:t>Simplest tool to identify structure is the </a:t>
            </a:r>
            <a:br>
              <a:rPr lang="en-US" sz="2400" dirty="0">
                <a:latin typeface="+mj-lt"/>
                <a:cs typeface="Arial"/>
              </a:rPr>
            </a:br>
            <a:r>
              <a:rPr lang="en-US" sz="2400" b="1" dirty="0">
                <a:latin typeface="+mj-lt"/>
                <a:cs typeface="Arial"/>
              </a:rPr>
              <a:t>Structure Analyzer</a:t>
            </a:r>
          </a:p>
        </p:txBody>
      </p:sp>
      <p:sp>
        <p:nvSpPr>
          <p:cNvPr id="6" name="TextBox 5"/>
          <p:cNvSpPr txBox="1"/>
          <p:nvPr/>
        </p:nvSpPr>
        <p:spPr>
          <a:xfrm>
            <a:off x="294640" y="2219625"/>
            <a:ext cx="6654800" cy="443198"/>
          </a:xfrm>
          <a:prstGeom prst="rect">
            <a:avLst/>
          </a:prstGeom>
          <a:noFill/>
        </p:spPr>
        <p:txBody>
          <a:bodyPr wrap="square" lIns="73152" tIns="36576" rIns="73152" bIns="36576" rtlCol="0">
            <a:spAutoFit/>
          </a:bodyPr>
          <a:lstStyle/>
          <a:p>
            <a:pPr algn="ctr"/>
            <a:r>
              <a:rPr lang="en-US" sz="2400" dirty="0">
                <a:latin typeface="Arial"/>
                <a:cs typeface="Arial"/>
              </a:rPr>
              <a:t>Let’s demonstrate…</a:t>
            </a:r>
          </a:p>
        </p:txBody>
      </p:sp>
      <p:sp>
        <p:nvSpPr>
          <p:cNvPr id="2" name="Rectangle 1">
            <a:extLst>
              <a:ext uri="{FF2B5EF4-FFF2-40B4-BE49-F238E27FC236}">
                <a16:creationId xmlns:a16="http://schemas.microsoft.com/office/drawing/2014/main" id="{DCCB10BF-30CC-2633-D3DF-FD406EF56290}"/>
              </a:ext>
            </a:extLst>
          </p:cNvPr>
          <p:cNvSpPr/>
          <p:nvPr/>
        </p:nvSpPr>
        <p:spPr>
          <a:xfrm>
            <a:off x="0" y="1"/>
            <a:ext cx="7315200" cy="111007"/>
          </a:xfrm>
          <a:prstGeom prst="rect">
            <a:avLst/>
          </a:prstGeom>
          <a:solidFill>
            <a:srgbClr val="4B63A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4" name="Picture 3">
            <a:extLst>
              <a:ext uri="{FF2B5EF4-FFF2-40B4-BE49-F238E27FC236}">
                <a16:creationId xmlns:a16="http://schemas.microsoft.com/office/drawing/2014/main" id="{87771BC3-B76F-2D4C-92AE-ACB5019E4F82}"/>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10768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idx="1"/>
          </p:nvPr>
        </p:nvSpPr>
        <p:spPr>
          <a:xfrm>
            <a:off x="1351285" y="1992290"/>
            <a:ext cx="2479673" cy="1808479"/>
          </a:xfrm>
          <a:noFill/>
          <a:ln>
            <a:noFill/>
            <a:miter lim="800000"/>
            <a:headEnd/>
            <a:tailEnd/>
          </a:ln>
        </p:spPr>
        <p:txBody>
          <a:bodyPr>
            <a:normAutofit/>
          </a:bodyPr>
          <a:lstStyle/>
          <a:p>
            <a:pPr marL="169863" indent="-169863"/>
            <a:r>
              <a:rPr lang="en-US" sz="1400" dirty="0"/>
              <a:t>Need to coordinate hand-offs between departments</a:t>
            </a:r>
          </a:p>
          <a:p>
            <a:pPr marL="169863" indent="-169863"/>
            <a:r>
              <a:rPr lang="en-US" sz="1400" dirty="0"/>
              <a:t>Our leadership tells us to be a team player</a:t>
            </a:r>
          </a:p>
          <a:p>
            <a:pPr marL="169863" indent="-169863"/>
            <a:r>
              <a:rPr lang="en-US" sz="1400" dirty="0"/>
              <a:t>..</a:t>
            </a:r>
          </a:p>
        </p:txBody>
      </p:sp>
      <p:sp>
        <p:nvSpPr>
          <p:cNvPr id="2" name="Title 1"/>
          <p:cNvSpPr>
            <a:spLocks noGrp="1"/>
          </p:cNvSpPr>
          <p:nvPr>
            <p:ph type="title"/>
          </p:nvPr>
        </p:nvSpPr>
        <p:spPr>
          <a:xfrm>
            <a:off x="1270638" y="990056"/>
            <a:ext cx="5228089" cy="483926"/>
          </a:xfrm>
        </p:spPr>
        <p:txBody>
          <a:bodyPr>
            <a:normAutofit/>
          </a:bodyPr>
          <a:lstStyle/>
          <a:p>
            <a:r>
              <a:rPr lang="en-US" sz="2000" b="1" spc="16" dirty="0">
                <a:latin typeface="Arial"/>
                <a:cs typeface="Arial"/>
              </a:rPr>
              <a:t>COLLABORATION</a:t>
            </a:r>
          </a:p>
        </p:txBody>
      </p:sp>
      <p:sp>
        <p:nvSpPr>
          <p:cNvPr id="7" name="Rectangle 7"/>
          <p:cNvSpPr txBox="1">
            <a:spLocks noChangeArrowheads="1"/>
          </p:cNvSpPr>
          <p:nvPr/>
        </p:nvSpPr>
        <p:spPr>
          <a:xfrm>
            <a:off x="4102593" y="1992290"/>
            <a:ext cx="2570856" cy="1811012"/>
          </a:xfrm>
          <a:prstGeom prst="rect">
            <a:avLst/>
          </a:prstGeom>
          <a:noFill/>
          <a:ln>
            <a:noFill/>
            <a:miter lim="800000"/>
            <a:headEnd/>
            <a:tailEnd/>
          </a:ln>
        </p:spPr>
        <p:txBody>
          <a:bodyPr lIns="73152" tIns="36576" rIns="73152" bIns="36576"/>
          <a:lstStyle>
            <a:lvl1pPr marL="342900" indent="-342900" algn="l" defTabSz="914400" rtl="0" eaLnBrk="1" latinLnBrk="0" hangingPunct="1">
              <a:spcBef>
                <a:spcPct val="20000"/>
              </a:spcBef>
              <a:buFontTx/>
              <a:buBlip>
                <a:blip r:embed="rId3"/>
              </a:buBlip>
              <a:defRPr sz="2800" kern="1200">
                <a:solidFill>
                  <a:schemeClr val="tx1"/>
                </a:solidFill>
                <a:latin typeface="Arial"/>
                <a:ea typeface="+mn-ea"/>
                <a:cs typeface="Arial"/>
              </a:defRPr>
            </a:lvl1pPr>
            <a:lvl2pPr marL="914400" indent="-457200" algn="l" defTabSz="914400" rtl="0" eaLnBrk="1" latinLnBrk="0" hangingPunct="1">
              <a:spcBef>
                <a:spcPct val="20000"/>
              </a:spcBef>
              <a:buFont typeface="Wingdings" charset="2"/>
              <a:buChar char="§"/>
              <a:defRPr sz="2400" kern="1200">
                <a:solidFill>
                  <a:schemeClr val="tx1"/>
                </a:solidFill>
                <a:latin typeface="Arial"/>
                <a:ea typeface="+mn-ea"/>
                <a:cs typeface="Arial"/>
              </a:defRPr>
            </a:lvl2pPr>
            <a:lvl3pPr marL="1257300" indent="-342900" algn="l" defTabSz="914400" rtl="0" eaLnBrk="1" latinLnBrk="0" hangingPunct="1">
              <a:spcBef>
                <a:spcPct val="20000"/>
              </a:spcBef>
              <a:buFont typeface="Courier New"/>
              <a:buChar char="o"/>
              <a:defRPr sz="22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863" indent="-169863">
              <a:spcBef>
                <a:spcPts val="826"/>
              </a:spcBef>
            </a:pPr>
            <a:r>
              <a:rPr lang="en-US" sz="1400" dirty="0"/>
              <a:t>We compete for budget resources</a:t>
            </a:r>
          </a:p>
          <a:p>
            <a:pPr marL="169863" indent="-169863">
              <a:spcBef>
                <a:spcPts val="826"/>
              </a:spcBef>
            </a:pPr>
            <a:r>
              <a:rPr lang="en-US" sz="1400" dirty="0"/>
              <a:t>Emphasis on specialized functions and roles</a:t>
            </a:r>
          </a:p>
          <a:p>
            <a:pPr marL="169863" indent="-169863">
              <a:spcBef>
                <a:spcPts val="826"/>
              </a:spcBef>
            </a:pPr>
            <a:r>
              <a:rPr lang="en-US" sz="1400" dirty="0"/>
              <a:t>..</a:t>
            </a:r>
          </a:p>
        </p:txBody>
      </p:sp>
      <p:grpSp>
        <p:nvGrpSpPr>
          <p:cNvPr id="29" name="Group 28"/>
          <p:cNvGrpSpPr/>
          <p:nvPr/>
        </p:nvGrpSpPr>
        <p:grpSpPr>
          <a:xfrm>
            <a:off x="2013401" y="1558305"/>
            <a:ext cx="1490414" cy="320088"/>
            <a:chOff x="2013401" y="1478524"/>
            <a:chExt cx="1490414" cy="320088"/>
          </a:xfrm>
        </p:grpSpPr>
        <p:sp>
          <p:nvSpPr>
            <p:cNvPr id="8" name="AutoShape 8"/>
            <p:cNvSpPr>
              <a:spLocks noChangeArrowheads="1"/>
            </p:cNvSpPr>
            <p:nvPr/>
          </p:nvSpPr>
          <p:spPr bwMode="auto">
            <a:xfrm>
              <a:off x="3016135" y="1536944"/>
              <a:ext cx="487680" cy="223520"/>
            </a:xfrm>
            <a:prstGeom prst="rightArrow">
              <a:avLst>
                <a:gd name="adj1" fmla="val 50000"/>
                <a:gd name="adj2" fmla="val 54545"/>
              </a:avLst>
            </a:prstGeom>
            <a:solidFill>
              <a:schemeClr val="bg1">
                <a:lumMod val="75000"/>
              </a:schemeClr>
            </a:solidFill>
            <a:ln w="12700" cap="sq">
              <a:noFill/>
              <a:miter lim="800000"/>
              <a:headEnd type="none" w="sm" len="sm"/>
              <a:tailEnd type="none" w="sm" len="sm"/>
            </a:ln>
            <a:effectLst/>
          </p:spPr>
          <p:txBody>
            <a:bodyPr wrap="none" lIns="73152" tIns="36576" rIns="73152" bIns="36576" anchor="ctr"/>
            <a:lstStyle/>
            <a:p>
              <a:endParaRPr lang="en-US">
                <a:solidFill>
                  <a:schemeClr val="bg1">
                    <a:lumMod val="50000"/>
                  </a:schemeClr>
                </a:solidFill>
              </a:endParaRPr>
            </a:p>
          </p:txBody>
        </p:sp>
        <p:sp>
          <p:nvSpPr>
            <p:cNvPr id="9" name="Text Box 9"/>
            <p:cNvSpPr txBox="1">
              <a:spLocks noChangeArrowheads="1"/>
            </p:cNvSpPr>
            <p:nvPr/>
          </p:nvSpPr>
          <p:spPr bwMode="auto">
            <a:xfrm>
              <a:off x="2013401" y="1478524"/>
              <a:ext cx="1002734" cy="320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73152" tIns="36576" rIns="73152" bIns="36576">
              <a:spAutoFit/>
            </a:bodyPr>
            <a:lstStyle/>
            <a:p>
              <a:r>
                <a:rPr lang="en-US" sz="1600" b="1" dirty="0">
                  <a:solidFill>
                    <a:srgbClr val="CD0E26"/>
                  </a:solidFill>
                  <a:latin typeface="Arial" charset="0"/>
                </a:rPr>
                <a:t>DRIVING</a:t>
              </a:r>
            </a:p>
          </p:txBody>
        </p:sp>
      </p:grpSp>
      <p:grpSp>
        <p:nvGrpSpPr>
          <p:cNvPr id="30" name="Group 29"/>
          <p:cNvGrpSpPr/>
          <p:nvPr/>
        </p:nvGrpSpPr>
        <p:grpSpPr>
          <a:xfrm>
            <a:off x="4132733" y="1558305"/>
            <a:ext cx="1741084" cy="320088"/>
            <a:chOff x="4132733" y="1478524"/>
            <a:chExt cx="1741084" cy="320088"/>
          </a:xfrm>
        </p:grpSpPr>
        <p:sp>
          <p:nvSpPr>
            <p:cNvPr id="10" name="Text Box 10"/>
            <p:cNvSpPr txBox="1">
              <a:spLocks noChangeArrowheads="1"/>
            </p:cNvSpPr>
            <p:nvPr/>
          </p:nvSpPr>
          <p:spPr bwMode="auto">
            <a:xfrm>
              <a:off x="4620413" y="1478524"/>
              <a:ext cx="1253404" cy="320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73152" tIns="36576" rIns="73152" bIns="36576">
              <a:spAutoFit/>
            </a:bodyPr>
            <a:lstStyle/>
            <a:p>
              <a:r>
                <a:rPr lang="en-US" sz="1600" b="1" dirty="0">
                  <a:solidFill>
                    <a:srgbClr val="CD0E26"/>
                  </a:solidFill>
                  <a:latin typeface="Arial" charset="0"/>
                </a:rPr>
                <a:t>INHIBITING</a:t>
              </a:r>
            </a:p>
          </p:txBody>
        </p:sp>
        <p:sp>
          <p:nvSpPr>
            <p:cNvPr id="11" name="AutoShape 11"/>
            <p:cNvSpPr>
              <a:spLocks noChangeArrowheads="1"/>
            </p:cNvSpPr>
            <p:nvPr/>
          </p:nvSpPr>
          <p:spPr bwMode="auto">
            <a:xfrm flipH="1">
              <a:off x="4132733" y="1536944"/>
              <a:ext cx="487680" cy="223520"/>
            </a:xfrm>
            <a:prstGeom prst="rightArrow">
              <a:avLst>
                <a:gd name="adj1" fmla="val 50000"/>
                <a:gd name="adj2" fmla="val 54545"/>
              </a:avLst>
            </a:prstGeom>
            <a:solidFill>
              <a:schemeClr val="bg1">
                <a:lumMod val="75000"/>
              </a:schemeClr>
            </a:solidFill>
            <a:ln w="12700" cap="sq">
              <a:noFill/>
              <a:miter lim="800000"/>
              <a:headEnd type="none" w="sm" len="sm"/>
              <a:tailEnd type="none" w="sm" len="sm"/>
            </a:ln>
            <a:effectLst/>
          </p:spPr>
          <p:txBody>
            <a:bodyPr wrap="none" lIns="73152" tIns="36576" rIns="73152" bIns="36576" anchor="ctr"/>
            <a:lstStyle/>
            <a:p>
              <a:endParaRPr lang="en-US">
                <a:solidFill>
                  <a:schemeClr val="bg1">
                    <a:lumMod val="50000"/>
                  </a:schemeClr>
                </a:solidFill>
              </a:endParaRPr>
            </a:p>
          </p:txBody>
        </p:sp>
      </p:grpSp>
      <p:sp>
        <p:nvSpPr>
          <p:cNvPr id="4" name="Rectangle 3"/>
          <p:cNvSpPr/>
          <p:nvPr/>
        </p:nvSpPr>
        <p:spPr>
          <a:xfrm>
            <a:off x="1270639" y="1909976"/>
            <a:ext cx="2566099" cy="18110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955164" y="1909976"/>
            <a:ext cx="2804160" cy="18110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42831" y="245542"/>
            <a:ext cx="1208455" cy="605041"/>
          </a:xfrm>
          <a:prstGeom prst="ellipse">
            <a:avLst/>
          </a:prstGeom>
          <a:solidFill>
            <a:srgbClr val="00A88E"/>
          </a:solidFill>
          <a:ln>
            <a:noFill/>
          </a:ln>
          <a:effectLst/>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1000" b="1" i="1" dirty="0">
                <a:solidFill>
                  <a:schemeClr val="bg1"/>
                </a:solidFill>
              </a:rPr>
              <a:t>1) State the desired behavior</a:t>
            </a:r>
          </a:p>
        </p:txBody>
      </p:sp>
      <p:sp>
        <p:nvSpPr>
          <p:cNvPr id="20" name="Title 1"/>
          <p:cNvSpPr txBox="1">
            <a:spLocks/>
          </p:cNvSpPr>
          <p:nvPr/>
        </p:nvSpPr>
        <p:spPr>
          <a:xfrm>
            <a:off x="1292682" y="208842"/>
            <a:ext cx="5228089" cy="685800"/>
          </a:xfrm>
          <a:prstGeom prst="rect">
            <a:avLst/>
          </a:prstGeom>
        </p:spPr>
        <p:txBody>
          <a:bodyPr vert="horz" lIns="73152" tIns="36576" rIns="73152" bIns="36576" rtlCol="0" anchor="ctr">
            <a:normAutofit/>
          </a:bodyPr>
          <a:lstStyle>
            <a:lvl1pPr algn="ctr" defTabSz="731520" rtl="0" eaLnBrk="1" latinLnBrk="0" hangingPunct="1">
              <a:spcBef>
                <a:spcPct val="0"/>
              </a:spcBef>
              <a:buNone/>
              <a:defRPr sz="2900" kern="1200">
                <a:solidFill>
                  <a:schemeClr val="tx1"/>
                </a:solidFill>
                <a:latin typeface="+mj-lt"/>
                <a:ea typeface="+mj-ea"/>
                <a:cs typeface="+mj-cs"/>
              </a:defRPr>
            </a:lvl1pPr>
          </a:lstStyle>
          <a:p>
            <a:r>
              <a:rPr lang="en-US" sz="3000" b="1" spc="16" dirty="0"/>
              <a:t>Structure Analyzer</a:t>
            </a:r>
          </a:p>
        </p:txBody>
      </p:sp>
      <p:sp>
        <p:nvSpPr>
          <p:cNvPr id="12" name="Folded Corner 11"/>
          <p:cNvSpPr/>
          <p:nvPr/>
        </p:nvSpPr>
        <p:spPr>
          <a:xfrm>
            <a:off x="1270638" y="990057"/>
            <a:ext cx="5402810" cy="2573474"/>
          </a:xfrm>
          <a:prstGeom prst="foldedCorner">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1524997" y="1458589"/>
            <a:ext cx="4886747"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2" idx="2"/>
          </p:cNvCxnSpPr>
          <p:nvPr/>
        </p:nvCxnSpPr>
        <p:spPr>
          <a:xfrm>
            <a:off x="3884683" y="1473982"/>
            <a:ext cx="0" cy="2089548"/>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142831" y="1224348"/>
            <a:ext cx="1208455" cy="605041"/>
          </a:xfrm>
          <a:prstGeom prst="ellipse">
            <a:avLst/>
          </a:prstGeom>
          <a:solidFill>
            <a:srgbClr val="00A88E"/>
          </a:solidFill>
          <a:ln>
            <a:solidFill>
              <a:srgbClr val="FFFFFF"/>
            </a:solidFill>
          </a:ln>
          <a:effectLst/>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1000" b="1" i="1" dirty="0">
                <a:solidFill>
                  <a:schemeClr val="bg1"/>
                </a:solidFill>
              </a:rPr>
              <a:t>2) List forces that drive the behavior</a:t>
            </a:r>
          </a:p>
        </p:txBody>
      </p:sp>
      <p:sp>
        <p:nvSpPr>
          <p:cNvPr id="18" name="Oval 17"/>
          <p:cNvSpPr/>
          <p:nvPr/>
        </p:nvSpPr>
        <p:spPr>
          <a:xfrm>
            <a:off x="5924362" y="850583"/>
            <a:ext cx="1296011" cy="745751"/>
          </a:xfrm>
          <a:prstGeom prst="ellipse">
            <a:avLst/>
          </a:prstGeom>
          <a:solidFill>
            <a:srgbClr val="00A88E"/>
          </a:solidFill>
          <a:ln>
            <a:solidFill>
              <a:srgbClr val="FFFFFF"/>
            </a:solidFill>
          </a:ln>
          <a:effectLst/>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1000" b="1" i="1" dirty="0">
                <a:solidFill>
                  <a:schemeClr val="bg1"/>
                </a:solidFill>
              </a:rPr>
              <a:t>3) List forces that inhibit the behavior</a:t>
            </a:r>
          </a:p>
        </p:txBody>
      </p:sp>
      <p:sp>
        <p:nvSpPr>
          <p:cNvPr id="3" name="Rectangle 2">
            <a:extLst>
              <a:ext uri="{FF2B5EF4-FFF2-40B4-BE49-F238E27FC236}">
                <a16:creationId xmlns:a16="http://schemas.microsoft.com/office/drawing/2014/main" id="{7CCC86D3-A446-1BED-6D49-5CF5DAF75ADC}"/>
              </a:ext>
            </a:extLst>
          </p:cNvPr>
          <p:cNvSpPr/>
          <p:nvPr/>
        </p:nvSpPr>
        <p:spPr>
          <a:xfrm>
            <a:off x="0" y="1"/>
            <a:ext cx="7315200" cy="111007"/>
          </a:xfrm>
          <a:prstGeom prst="rect">
            <a:avLst/>
          </a:prstGeom>
          <a:solidFill>
            <a:srgbClr val="4B63A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13" name="Picture 12">
            <a:extLst>
              <a:ext uri="{FF2B5EF4-FFF2-40B4-BE49-F238E27FC236}">
                <a16:creationId xmlns:a16="http://schemas.microsoft.com/office/drawing/2014/main" id="{219E896C-87C1-B1A5-01E3-BD47C52DC9C3}"/>
              </a:ext>
            </a:extLst>
          </p:cNvPr>
          <p:cNvPicPr>
            <a:picLocks noChangeAspect="1"/>
          </p:cNvPicPr>
          <p:nvPr/>
        </p:nvPicPr>
        <p:blipFill>
          <a:blip r:embed="rId4"/>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171188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500"/>
                                        <p:tgtEl>
                                          <p:spTgt spid="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fade">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 end="1"/>
                                            </p:txEl>
                                          </p:spTgt>
                                        </p:tgtEl>
                                        <p:attrNameLst>
                                          <p:attrName>style.visibility</p:attrName>
                                        </p:attrNameLst>
                                      </p:cBhvr>
                                      <p:to>
                                        <p:strVal val="visible"/>
                                      </p:to>
                                    </p:set>
                                    <p:animEffect transition="in" filter="fade">
                                      <p:cBhvr>
                                        <p:cTn id="57" dur="500"/>
                                        <p:tgtEl>
                                          <p:spTgt spid="7">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2" end="2"/>
                                            </p:txEl>
                                          </p:spTgt>
                                        </p:tgtEl>
                                        <p:attrNameLst>
                                          <p:attrName>style.visibility</p:attrName>
                                        </p:attrNameLst>
                                      </p:cBhvr>
                                      <p:to>
                                        <p:strVal val="visible"/>
                                      </p:to>
                                    </p:set>
                                    <p:animEffect transition="in" filter="fade">
                                      <p:cBhvr>
                                        <p:cTn id="6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7" grpId="0" build="p"/>
      <p:bldP spid="5" grpId="0" animBg="1"/>
      <p:bldP spid="17" grpId="0" animBg="1"/>
      <p:bldP spid="1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0CB3C6-441B-27D2-9AAB-1D69E6840760}"/>
              </a:ext>
            </a:extLst>
          </p:cNvPr>
          <p:cNvSpPr txBox="1">
            <a:spLocks/>
          </p:cNvSpPr>
          <p:nvPr/>
        </p:nvSpPr>
        <p:spPr>
          <a:xfrm>
            <a:off x="365760" y="474320"/>
            <a:ext cx="6583680" cy="685800"/>
          </a:xfrm>
          <a:prstGeom prst="rect">
            <a:avLst/>
          </a:prstGeom>
        </p:spPr>
        <p:txBody>
          <a:bodyPr vert="horz" lIns="73152" tIns="36576" rIns="73152" bIns="3657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t>Try the Structure Analyzer</a:t>
            </a:r>
          </a:p>
        </p:txBody>
      </p:sp>
      <p:sp>
        <p:nvSpPr>
          <p:cNvPr id="6" name="Content Placeholder 2">
            <a:extLst>
              <a:ext uri="{FF2B5EF4-FFF2-40B4-BE49-F238E27FC236}">
                <a16:creationId xmlns:a16="http://schemas.microsoft.com/office/drawing/2014/main" id="{78CD88F0-08ED-5E0A-0616-D8AF0CA2FFAE}"/>
              </a:ext>
            </a:extLst>
          </p:cNvPr>
          <p:cNvSpPr>
            <a:spLocks noGrp="1"/>
          </p:cNvSpPr>
          <p:nvPr>
            <p:ph idx="1"/>
          </p:nvPr>
        </p:nvSpPr>
        <p:spPr>
          <a:xfrm>
            <a:off x="365760" y="2039251"/>
            <a:ext cx="6583680" cy="1343996"/>
          </a:xfrm>
        </p:spPr>
        <p:txBody>
          <a:bodyPr>
            <a:normAutofit lnSpcReduction="10000"/>
          </a:bodyPr>
          <a:lstStyle/>
          <a:p>
            <a:r>
              <a:rPr lang="en-US" sz="1800" dirty="0"/>
              <a:t>Choose one of the three core strategies.</a:t>
            </a:r>
          </a:p>
          <a:p>
            <a:r>
              <a:rPr lang="en-US" sz="1800" dirty="0"/>
              <a:t>List the elements of structure (drivers and barriers) that produce results.</a:t>
            </a:r>
          </a:p>
          <a:p>
            <a:r>
              <a:rPr lang="en-US" sz="1800" dirty="0"/>
              <a:t>Circle the top two from each list.</a:t>
            </a:r>
          </a:p>
        </p:txBody>
      </p:sp>
      <p:sp>
        <p:nvSpPr>
          <p:cNvPr id="7" name="Rectangle 6">
            <a:extLst>
              <a:ext uri="{FF2B5EF4-FFF2-40B4-BE49-F238E27FC236}">
                <a16:creationId xmlns:a16="http://schemas.microsoft.com/office/drawing/2014/main" id="{588F45A0-BDB3-F8AA-C878-008C5B455F94}"/>
              </a:ext>
            </a:extLst>
          </p:cNvPr>
          <p:cNvSpPr/>
          <p:nvPr/>
        </p:nvSpPr>
        <p:spPr>
          <a:xfrm>
            <a:off x="365760" y="1519638"/>
            <a:ext cx="2563651" cy="381643"/>
          </a:xfrm>
          <a:prstGeom prst="rect">
            <a:avLst/>
          </a:prstGeom>
        </p:spPr>
        <p:txBody>
          <a:bodyPr wrap="none" lIns="73152" tIns="36576" rIns="73152" bIns="36576">
            <a:spAutoFit/>
          </a:bodyPr>
          <a:lstStyle/>
          <a:p>
            <a:r>
              <a:rPr lang="en-US" sz="2000" i="1" dirty="0">
                <a:latin typeface="Arial"/>
                <a:cs typeface="Arial"/>
              </a:rPr>
              <a:t>Transfer the learning:</a:t>
            </a:r>
          </a:p>
        </p:txBody>
      </p:sp>
      <p:sp>
        <p:nvSpPr>
          <p:cNvPr id="2" name="Rectangle 1">
            <a:extLst>
              <a:ext uri="{FF2B5EF4-FFF2-40B4-BE49-F238E27FC236}">
                <a16:creationId xmlns:a16="http://schemas.microsoft.com/office/drawing/2014/main" id="{44FEED69-FF4E-1606-8E96-15FC9544A862}"/>
              </a:ext>
            </a:extLst>
          </p:cNvPr>
          <p:cNvSpPr/>
          <p:nvPr/>
        </p:nvSpPr>
        <p:spPr>
          <a:xfrm>
            <a:off x="0" y="1"/>
            <a:ext cx="7315200" cy="111007"/>
          </a:xfrm>
          <a:prstGeom prst="rect">
            <a:avLst/>
          </a:prstGeom>
          <a:solidFill>
            <a:srgbClr val="4B63A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3" name="Picture 2">
            <a:extLst>
              <a:ext uri="{FF2B5EF4-FFF2-40B4-BE49-F238E27FC236}">
                <a16:creationId xmlns:a16="http://schemas.microsoft.com/office/drawing/2014/main" id="{4A137187-E21A-4773-00C8-D031C9AB7CE7}"/>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351764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351105" y="2801121"/>
            <a:ext cx="3158558" cy="998068"/>
            <a:chOff x="2351105" y="2801121"/>
            <a:chExt cx="3158558" cy="998068"/>
          </a:xfrm>
        </p:grpSpPr>
        <p:pic>
          <p:nvPicPr>
            <p:cNvPr id="3" name="Picture 2" descr="cloud graphic-0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51105" y="2801121"/>
              <a:ext cx="3158558" cy="998068"/>
            </a:xfrm>
            <a:prstGeom prst="rect">
              <a:avLst/>
            </a:prstGeom>
          </p:spPr>
        </p:pic>
        <p:sp>
          <p:nvSpPr>
            <p:cNvPr id="30" name="Rectangle 6"/>
            <p:cNvSpPr>
              <a:spLocks noChangeArrowheads="1"/>
            </p:cNvSpPr>
            <p:nvPr/>
          </p:nvSpPr>
          <p:spPr bwMode="auto">
            <a:xfrm>
              <a:off x="3322013" y="3297705"/>
              <a:ext cx="1113846" cy="240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0295" tIns="35147" rIns="70295" bIns="35147">
              <a:spAutoFit/>
            </a:bodyPr>
            <a:lstStyle/>
            <a:p>
              <a:pPr algn="ctr" defTabSz="750571"/>
              <a:r>
                <a:rPr lang="en-US" sz="1100" b="1" dirty="0">
                  <a:solidFill>
                    <a:srgbClr val="0D0D0D"/>
                  </a:solidFill>
                  <a:latin typeface="Arial"/>
                  <a:cs typeface="Arial"/>
                </a:rPr>
                <a:t>Mental Models</a:t>
              </a:r>
            </a:p>
          </p:txBody>
        </p:sp>
      </p:grpSp>
      <p:sp>
        <p:nvSpPr>
          <p:cNvPr id="22" name="Isosceles Triangle 21"/>
          <p:cNvSpPr/>
          <p:nvPr/>
        </p:nvSpPr>
        <p:spPr>
          <a:xfrm>
            <a:off x="2562071" y="1075719"/>
            <a:ext cx="2633730" cy="2087890"/>
          </a:xfrm>
          <a:custGeom>
            <a:avLst/>
            <a:gdLst/>
            <a:ahLst/>
            <a:cxnLst/>
            <a:rect l="l" t="t" r="r" b="b"/>
            <a:pathLst>
              <a:path w="2985116" h="2366451">
                <a:moveTo>
                  <a:pt x="386344" y="1753902"/>
                </a:moveTo>
                <a:lnTo>
                  <a:pt x="2598772" y="1753902"/>
                </a:lnTo>
                <a:lnTo>
                  <a:pt x="2985116" y="2366451"/>
                </a:lnTo>
                <a:lnTo>
                  <a:pt x="0" y="2366451"/>
                </a:lnTo>
                <a:close/>
                <a:moveTo>
                  <a:pt x="882728" y="966885"/>
                </a:moveTo>
                <a:lnTo>
                  <a:pt x="2102388" y="966885"/>
                </a:lnTo>
                <a:lnTo>
                  <a:pt x="2569936" y="1708183"/>
                </a:lnTo>
                <a:lnTo>
                  <a:pt x="415180" y="1708183"/>
                </a:lnTo>
                <a:close/>
                <a:moveTo>
                  <a:pt x="1492558" y="0"/>
                </a:moveTo>
                <a:lnTo>
                  <a:pt x="2073552" y="921166"/>
                </a:lnTo>
                <a:lnTo>
                  <a:pt x="911564" y="921166"/>
                </a:lnTo>
                <a:close/>
              </a:path>
            </a:pathLst>
          </a:custGeom>
          <a:solidFill>
            <a:srgbClr val="00A8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00" name="Rectangle 4"/>
          <p:cNvSpPr>
            <a:spLocks noChangeArrowheads="1"/>
          </p:cNvSpPr>
          <p:nvPr/>
        </p:nvSpPr>
        <p:spPr bwMode="auto">
          <a:xfrm>
            <a:off x="3555632" y="1553440"/>
            <a:ext cx="604555" cy="240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0295" tIns="35147" rIns="70295" bIns="35147">
            <a:spAutoFit/>
          </a:bodyPr>
          <a:lstStyle/>
          <a:p>
            <a:pPr defTabSz="750571"/>
            <a:r>
              <a:rPr lang="en-US" sz="1100" b="1" dirty="0">
                <a:solidFill>
                  <a:schemeClr val="bg1"/>
                </a:solidFill>
                <a:latin typeface="Arial"/>
                <a:cs typeface="Arial"/>
              </a:rPr>
              <a:t>Events</a:t>
            </a:r>
          </a:p>
        </p:txBody>
      </p:sp>
      <p:sp>
        <p:nvSpPr>
          <p:cNvPr id="4101" name="Rectangle 5"/>
          <p:cNvSpPr>
            <a:spLocks noChangeArrowheads="1"/>
          </p:cNvSpPr>
          <p:nvPr/>
        </p:nvSpPr>
        <p:spPr bwMode="auto">
          <a:xfrm>
            <a:off x="3290989" y="2154685"/>
            <a:ext cx="1175900" cy="240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0295" tIns="35147" rIns="70295" bIns="35147">
            <a:spAutoFit/>
          </a:bodyPr>
          <a:lstStyle/>
          <a:p>
            <a:pPr algn="ctr" defTabSz="750571"/>
            <a:r>
              <a:rPr lang="en-US" sz="1100" b="1" dirty="0">
                <a:solidFill>
                  <a:schemeClr val="bg1"/>
                </a:solidFill>
                <a:latin typeface="Arial"/>
                <a:cs typeface="Arial"/>
              </a:rPr>
              <a:t>Patterns/trends</a:t>
            </a:r>
          </a:p>
        </p:txBody>
      </p:sp>
      <p:sp>
        <p:nvSpPr>
          <p:cNvPr id="4102" name="Rectangle 6"/>
          <p:cNvSpPr>
            <a:spLocks noChangeArrowheads="1"/>
          </p:cNvSpPr>
          <p:nvPr/>
        </p:nvSpPr>
        <p:spPr bwMode="auto">
          <a:xfrm>
            <a:off x="3493766" y="2774982"/>
            <a:ext cx="770340" cy="240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70295" tIns="35147" rIns="70295" bIns="35147">
            <a:spAutoFit/>
          </a:bodyPr>
          <a:lstStyle/>
          <a:p>
            <a:pPr algn="ctr" defTabSz="750571"/>
            <a:r>
              <a:rPr lang="en-US" sz="1100" b="1" dirty="0">
                <a:solidFill>
                  <a:schemeClr val="bg1"/>
                </a:solidFill>
                <a:latin typeface="Arial"/>
                <a:cs typeface="Arial"/>
              </a:rPr>
              <a:t>Structure</a:t>
            </a:r>
          </a:p>
        </p:txBody>
      </p:sp>
      <p:sp>
        <p:nvSpPr>
          <p:cNvPr id="10" name="Title 9"/>
          <p:cNvSpPr>
            <a:spLocks noGrp="1"/>
          </p:cNvSpPr>
          <p:nvPr>
            <p:ph type="title"/>
          </p:nvPr>
        </p:nvSpPr>
        <p:spPr>
          <a:xfrm>
            <a:off x="365760" y="224970"/>
            <a:ext cx="6583680" cy="685800"/>
          </a:xfrm>
        </p:spPr>
        <p:txBody>
          <a:bodyPr/>
          <a:lstStyle/>
          <a:p>
            <a:r>
              <a:rPr lang="en-US" b="1" dirty="0"/>
              <a:t>Actions and Results</a:t>
            </a:r>
          </a:p>
        </p:txBody>
      </p:sp>
      <p:grpSp>
        <p:nvGrpSpPr>
          <p:cNvPr id="2" name="Group 1"/>
          <p:cNvGrpSpPr/>
          <p:nvPr/>
        </p:nvGrpSpPr>
        <p:grpSpPr>
          <a:xfrm>
            <a:off x="5853194" y="1694681"/>
            <a:ext cx="1036320" cy="1809174"/>
            <a:chOff x="5853194" y="1730201"/>
            <a:chExt cx="1036320" cy="1809174"/>
          </a:xfrm>
        </p:grpSpPr>
        <p:sp>
          <p:nvSpPr>
            <p:cNvPr id="4106" name="Rectangle 10"/>
            <p:cNvSpPr>
              <a:spLocks noChangeArrowheads="1"/>
            </p:cNvSpPr>
            <p:nvPr/>
          </p:nvSpPr>
          <p:spPr bwMode="auto">
            <a:xfrm>
              <a:off x="5853194" y="1846083"/>
              <a:ext cx="1036320" cy="990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58957" tIns="29479" rIns="58957" bIns="29479">
              <a:spAutoFit/>
            </a:bodyPr>
            <a:lstStyle/>
            <a:p>
              <a:pPr algn="ctr" defTabSz="521545"/>
              <a:r>
                <a:rPr lang="en-US" sz="1100" b="1" i="1" dirty="0">
                  <a:solidFill>
                    <a:srgbClr val="008E6C"/>
                  </a:solidFill>
                  <a:latin typeface="Helvetica" charset="0"/>
                </a:rPr>
                <a:t>Increased leverage </a:t>
              </a:r>
            </a:p>
            <a:p>
              <a:pPr algn="ctr" defTabSz="521545">
                <a:lnSpc>
                  <a:spcPct val="150000"/>
                </a:lnSpc>
              </a:pPr>
              <a:r>
                <a:rPr lang="en-US" sz="1100" i="1" dirty="0">
                  <a:latin typeface="Helvetica" charset="0"/>
                </a:rPr>
                <a:t>to </a:t>
              </a:r>
            </a:p>
            <a:p>
              <a:pPr algn="ctr" defTabSz="521545"/>
              <a:r>
                <a:rPr lang="en-US" sz="1100" i="1" dirty="0">
                  <a:latin typeface="Helvetica" charset="0"/>
                </a:rPr>
                <a:t>achieve results</a:t>
              </a:r>
            </a:p>
          </p:txBody>
        </p:sp>
        <p:cxnSp>
          <p:nvCxnSpPr>
            <p:cNvPr id="5" name="Straight Connector 4"/>
            <p:cNvCxnSpPr/>
            <p:nvPr/>
          </p:nvCxnSpPr>
          <p:spPr>
            <a:xfrm flipV="1">
              <a:off x="6756756" y="1730201"/>
              <a:ext cx="0" cy="1809174"/>
            </a:xfrm>
            <a:prstGeom prst="line">
              <a:avLst/>
            </a:prstGeom>
            <a:ln w="22225">
              <a:solidFill>
                <a:schemeClr val="accent2"/>
              </a:solidFill>
              <a:headEnd type="stealth" w="lg" len="lg"/>
              <a:tailEnd type="none" w="lg" len="med"/>
            </a:ln>
            <a:effectLst/>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317140" y="1082223"/>
            <a:ext cx="5192523" cy="817369"/>
            <a:chOff x="317140" y="1266074"/>
            <a:chExt cx="5192523" cy="817369"/>
          </a:xfrm>
        </p:grpSpPr>
        <p:sp>
          <p:nvSpPr>
            <p:cNvPr id="4110" name="Rectangle 14"/>
            <p:cNvSpPr>
              <a:spLocks noChangeArrowheads="1"/>
            </p:cNvSpPr>
            <p:nvPr/>
          </p:nvSpPr>
          <p:spPr bwMode="auto">
            <a:xfrm>
              <a:off x="317140" y="1266074"/>
              <a:ext cx="1931069" cy="2288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58957" tIns="29479" rIns="58957" bIns="29479">
              <a:spAutoFit/>
            </a:bodyPr>
            <a:lstStyle/>
            <a:p>
              <a:pPr algn="ctr" defTabSz="521545"/>
              <a:r>
                <a:rPr lang="en-US" sz="1100" b="1" i="1" dirty="0">
                  <a:solidFill>
                    <a:srgbClr val="008E6C"/>
                  </a:solidFill>
                  <a:latin typeface="Helvetica" charset="0"/>
                </a:rPr>
                <a:t>Opportunity for Action:</a:t>
              </a:r>
            </a:p>
          </p:txBody>
        </p:sp>
        <p:grpSp>
          <p:nvGrpSpPr>
            <p:cNvPr id="34" name="Group 33"/>
            <p:cNvGrpSpPr/>
            <p:nvPr/>
          </p:nvGrpSpPr>
          <p:grpSpPr>
            <a:xfrm>
              <a:off x="842030" y="1615795"/>
              <a:ext cx="2273566" cy="228811"/>
              <a:chOff x="842030" y="1615795"/>
              <a:chExt cx="2273566" cy="228811"/>
            </a:xfrm>
          </p:grpSpPr>
          <p:sp>
            <p:nvSpPr>
              <p:cNvPr id="4107" name="Rectangle 11"/>
              <p:cNvSpPr>
                <a:spLocks noChangeArrowheads="1"/>
              </p:cNvSpPr>
              <p:nvPr/>
            </p:nvSpPr>
            <p:spPr bwMode="auto">
              <a:xfrm>
                <a:off x="842030" y="1615795"/>
                <a:ext cx="828040" cy="2288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58957" tIns="29479" rIns="58957" bIns="29479">
                <a:spAutoFit/>
              </a:bodyPr>
              <a:lstStyle/>
              <a:p>
                <a:pPr algn="ctr" defTabSz="521545"/>
                <a:r>
                  <a:rPr lang="en-US" sz="1100" dirty="0">
                    <a:latin typeface="Helvetica" charset="0"/>
                  </a:rPr>
                  <a:t> React</a:t>
                </a:r>
              </a:p>
            </p:txBody>
          </p:sp>
          <p:cxnSp>
            <p:nvCxnSpPr>
              <p:cNvPr id="19" name="Straight Connector 18"/>
              <p:cNvCxnSpPr/>
              <p:nvPr/>
            </p:nvCxnSpPr>
            <p:spPr>
              <a:xfrm flipH="1" flipV="1">
                <a:off x="1752938" y="1730201"/>
                <a:ext cx="1362658" cy="596"/>
              </a:xfrm>
              <a:prstGeom prst="line">
                <a:avLst/>
              </a:prstGeom>
              <a:ln w="19050">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13" name="Straight Connector 12"/>
            <p:cNvCxnSpPr/>
            <p:nvPr/>
          </p:nvCxnSpPr>
          <p:spPr>
            <a:xfrm flipH="1">
              <a:off x="668686" y="2083443"/>
              <a:ext cx="4840977" cy="0"/>
            </a:xfrm>
            <a:prstGeom prst="line">
              <a:avLst/>
            </a:prstGeom>
            <a:ln w="9525"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4" name="Group 3"/>
          <p:cNvGrpSpPr/>
          <p:nvPr/>
        </p:nvGrpSpPr>
        <p:grpSpPr>
          <a:xfrm>
            <a:off x="658909" y="2061329"/>
            <a:ext cx="4850754" cy="546941"/>
            <a:chOff x="658909" y="2061329"/>
            <a:chExt cx="4850754" cy="546941"/>
          </a:xfrm>
        </p:grpSpPr>
        <p:sp>
          <p:nvSpPr>
            <p:cNvPr id="4108" name="Rectangle 12"/>
            <p:cNvSpPr>
              <a:spLocks noChangeArrowheads="1"/>
            </p:cNvSpPr>
            <p:nvPr/>
          </p:nvSpPr>
          <p:spPr bwMode="auto">
            <a:xfrm>
              <a:off x="668684" y="2061329"/>
              <a:ext cx="1170940" cy="398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58957" tIns="29479" rIns="58957" bIns="29479">
              <a:spAutoFit/>
            </a:bodyPr>
            <a:lstStyle/>
            <a:p>
              <a:pPr algn="ctr" defTabSz="521545"/>
              <a:r>
                <a:rPr lang="en-US" sz="1100" dirty="0">
                  <a:latin typeface="Helvetica" charset="0"/>
                </a:rPr>
                <a:t>Anticipate </a:t>
              </a:r>
              <a:br>
                <a:rPr lang="en-US" sz="1100" dirty="0">
                  <a:latin typeface="Helvetica" charset="0"/>
                </a:rPr>
              </a:br>
              <a:r>
                <a:rPr lang="en-US" sz="1100" dirty="0">
                  <a:latin typeface="Helvetica" charset="0"/>
                </a:rPr>
                <a:t>and Adapt</a:t>
              </a:r>
            </a:p>
          </p:txBody>
        </p:sp>
        <p:cxnSp>
          <p:nvCxnSpPr>
            <p:cNvPr id="27" name="Straight Connector 26"/>
            <p:cNvCxnSpPr/>
            <p:nvPr/>
          </p:nvCxnSpPr>
          <p:spPr>
            <a:xfrm flipH="1">
              <a:off x="1752938" y="2262422"/>
              <a:ext cx="886388" cy="0"/>
            </a:xfrm>
            <a:prstGeom prst="line">
              <a:avLst/>
            </a:prstGeom>
            <a:ln w="19050">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658909" y="2608270"/>
              <a:ext cx="4850754" cy="0"/>
            </a:xfrm>
            <a:prstGeom prst="line">
              <a:avLst/>
            </a:prstGeom>
            <a:ln w="9525"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840134" y="3304811"/>
            <a:ext cx="1475064" cy="398088"/>
            <a:chOff x="840134" y="3304811"/>
            <a:chExt cx="1475064" cy="398088"/>
          </a:xfrm>
        </p:grpSpPr>
        <p:sp>
          <p:nvSpPr>
            <p:cNvPr id="38" name="Rectangle 13"/>
            <p:cNvSpPr>
              <a:spLocks noChangeArrowheads="1"/>
            </p:cNvSpPr>
            <p:nvPr/>
          </p:nvSpPr>
          <p:spPr bwMode="auto">
            <a:xfrm>
              <a:off x="840134" y="3304811"/>
              <a:ext cx="828040" cy="398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58957" tIns="29479" rIns="58957" bIns="29479">
              <a:spAutoFit/>
            </a:bodyPr>
            <a:lstStyle/>
            <a:p>
              <a:pPr algn="ctr" defTabSz="521545"/>
              <a:r>
                <a:rPr lang="en-US" sz="1100" dirty="0">
                  <a:latin typeface="Helvetica" charset="0"/>
                </a:rPr>
                <a:t>Examine, Transform</a:t>
              </a:r>
            </a:p>
          </p:txBody>
        </p:sp>
        <p:cxnSp>
          <p:nvCxnSpPr>
            <p:cNvPr id="39" name="Straight Connector 38"/>
            <p:cNvCxnSpPr/>
            <p:nvPr/>
          </p:nvCxnSpPr>
          <p:spPr>
            <a:xfrm flipH="1">
              <a:off x="1752936" y="3510943"/>
              <a:ext cx="562262" cy="0"/>
            </a:xfrm>
            <a:prstGeom prst="line">
              <a:avLst/>
            </a:prstGeom>
            <a:ln w="19050">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658910" y="2712641"/>
            <a:ext cx="4850753" cy="450968"/>
            <a:chOff x="658910" y="2712641"/>
            <a:chExt cx="4850753" cy="450968"/>
          </a:xfrm>
        </p:grpSpPr>
        <p:sp>
          <p:nvSpPr>
            <p:cNvPr id="4109" name="Rectangle 13"/>
            <p:cNvSpPr>
              <a:spLocks noChangeArrowheads="1"/>
            </p:cNvSpPr>
            <p:nvPr/>
          </p:nvSpPr>
          <p:spPr bwMode="auto">
            <a:xfrm>
              <a:off x="840134" y="2712641"/>
              <a:ext cx="828040" cy="398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58957" tIns="29479" rIns="58957" bIns="29479">
              <a:spAutoFit/>
            </a:bodyPr>
            <a:lstStyle/>
            <a:p>
              <a:pPr algn="ctr" defTabSz="521545"/>
              <a:r>
                <a:rPr lang="en-US" sz="1100" dirty="0">
                  <a:latin typeface="Helvetica" charset="0"/>
                </a:rPr>
                <a:t>Modify or Redesign</a:t>
              </a:r>
            </a:p>
          </p:txBody>
        </p:sp>
        <p:cxnSp>
          <p:nvCxnSpPr>
            <p:cNvPr id="29" name="Straight Connector 28"/>
            <p:cNvCxnSpPr/>
            <p:nvPr/>
          </p:nvCxnSpPr>
          <p:spPr>
            <a:xfrm flipH="1">
              <a:off x="1736282" y="2908516"/>
              <a:ext cx="562262" cy="0"/>
            </a:xfrm>
            <a:prstGeom prst="line">
              <a:avLst/>
            </a:prstGeom>
            <a:ln w="19050">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658910" y="3163609"/>
              <a:ext cx="4850753" cy="0"/>
            </a:xfrm>
            <a:prstGeom prst="line">
              <a:avLst/>
            </a:prstGeom>
            <a:ln w="9525"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879289" y="4999476"/>
            <a:ext cx="184666" cy="384721"/>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6B6A782C-3883-E652-FD8F-71E0DFDA076F}"/>
              </a:ext>
            </a:extLst>
          </p:cNvPr>
          <p:cNvSpPr/>
          <p:nvPr/>
        </p:nvSpPr>
        <p:spPr>
          <a:xfrm>
            <a:off x="0" y="1"/>
            <a:ext cx="7315200" cy="111007"/>
          </a:xfrm>
          <a:prstGeom prst="rect">
            <a:avLst/>
          </a:prstGeom>
          <a:solidFill>
            <a:srgbClr val="4B63AE"/>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12" name="Picture 11">
            <a:extLst>
              <a:ext uri="{FF2B5EF4-FFF2-40B4-BE49-F238E27FC236}">
                <a16:creationId xmlns:a16="http://schemas.microsoft.com/office/drawing/2014/main" id="{80D5B295-F77B-ACEA-61B4-915E633DE72B}"/>
              </a:ext>
            </a:extLst>
          </p:cNvPr>
          <p:cNvPicPr>
            <a:picLocks noChangeAspect="1"/>
          </p:cNvPicPr>
          <p:nvPr/>
        </p:nvPicPr>
        <p:blipFill>
          <a:blip r:embed="rId4"/>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4188628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spc="16" dirty="0"/>
              <a:t>Final Reflection</a:t>
            </a:r>
          </a:p>
        </p:txBody>
      </p:sp>
      <p:sp>
        <p:nvSpPr>
          <p:cNvPr id="3" name="Content Placeholder 2"/>
          <p:cNvSpPr>
            <a:spLocks noGrp="1"/>
          </p:cNvSpPr>
          <p:nvPr>
            <p:ph idx="1"/>
          </p:nvPr>
        </p:nvSpPr>
        <p:spPr>
          <a:xfrm>
            <a:off x="365760" y="1246851"/>
            <a:ext cx="6583680" cy="2428848"/>
          </a:xfrm>
        </p:spPr>
        <p:txBody>
          <a:bodyPr/>
          <a:lstStyle/>
          <a:p>
            <a:r>
              <a:rPr lang="en-US" dirty="0"/>
              <a:t>Personal</a:t>
            </a:r>
          </a:p>
          <a:p>
            <a:pPr lvl="1"/>
            <a:r>
              <a:rPr lang="en-US" dirty="0"/>
              <a:t>What key insights did you gain from the simulation and debrief?</a:t>
            </a:r>
          </a:p>
          <a:p>
            <a:r>
              <a:rPr lang="en-US" dirty="0"/>
              <a:t>Organizational</a:t>
            </a:r>
          </a:p>
          <a:p>
            <a:pPr lvl="1"/>
            <a:r>
              <a:rPr lang="en-US" dirty="0"/>
              <a:t>What important ideas surfaced that should be formally followed up?</a:t>
            </a:r>
          </a:p>
        </p:txBody>
      </p:sp>
      <p:sp>
        <p:nvSpPr>
          <p:cNvPr id="6" name="Rectangle 5"/>
          <p:cNvSpPr/>
          <p:nvPr/>
        </p:nvSpPr>
        <p:spPr>
          <a:xfrm>
            <a:off x="0" y="0"/>
            <a:ext cx="7315200" cy="11100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384587"/>
              </a:solidFill>
            </a:endParaRPr>
          </a:p>
        </p:txBody>
      </p:sp>
      <p:pic>
        <p:nvPicPr>
          <p:cNvPr id="4" name="Picture 3">
            <a:extLst>
              <a:ext uri="{FF2B5EF4-FFF2-40B4-BE49-F238E27FC236}">
                <a16:creationId xmlns:a16="http://schemas.microsoft.com/office/drawing/2014/main" id="{FFA0AE68-2993-94B6-F5DF-6DDF3A704C1C}"/>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395014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ysimulation.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7315200" cy="4114800"/>
          </a:xfrm>
          <a:prstGeom prst="rect">
            <a:avLst/>
          </a:prstGeom>
        </p:spPr>
      </p:pic>
      <p:sp>
        <p:nvSpPr>
          <p:cNvPr id="2" name="Title 1"/>
          <p:cNvSpPr>
            <a:spLocks noGrp="1"/>
          </p:cNvSpPr>
          <p:nvPr>
            <p:ph type="title"/>
          </p:nvPr>
        </p:nvSpPr>
        <p:spPr>
          <a:xfrm>
            <a:off x="498441" y="314975"/>
            <a:ext cx="4598657" cy="685800"/>
          </a:xfrm>
        </p:spPr>
        <p:txBody>
          <a:bodyPr>
            <a:normAutofit/>
          </a:bodyPr>
          <a:lstStyle/>
          <a:p>
            <a:pPr algn="l"/>
            <a:r>
              <a:rPr lang="en-US" sz="3400" spc="16" dirty="0">
                <a:solidFill>
                  <a:schemeClr val="bg1"/>
                </a:solidFill>
              </a:rPr>
              <a:t>Why play a game?</a:t>
            </a:r>
          </a:p>
        </p:txBody>
      </p:sp>
    </p:spTree>
    <p:extLst>
      <p:ext uri="{BB962C8B-B14F-4D97-AF65-F5344CB8AC3E}">
        <p14:creationId xmlns:p14="http://schemas.microsoft.com/office/powerpoint/2010/main" val="2009218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639252" y="1232413"/>
            <a:ext cx="2269977" cy="2561848"/>
            <a:chOff x="1639252" y="1143613"/>
            <a:chExt cx="2269977" cy="2561848"/>
          </a:xfrm>
        </p:grpSpPr>
        <p:sp>
          <p:nvSpPr>
            <p:cNvPr id="75" name="Arc 74"/>
            <p:cNvSpPr/>
            <p:nvPr/>
          </p:nvSpPr>
          <p:spPr>
            <a:xfrm rot="18900000">
              <a:off x="1752508" y="1143613"/>
              <a:ext cx="2156721" cy="2561848"/>
            </a:xfrm>
            <a:prstGeom prst="arc">
              <a:avLst>
                <a:gd name="adj1" fmla="val 7526326"/>
                <a:gd name="adj2" fmla="val 9693704"/>
              </a:avLst>
            </a:prstGeom>
            <a:noFill/>
            <a:ln w="38100"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6" name="Arc 75"/>
            <p:cNvSpPr/>
            <p:nvPr/>
          </p:nvSpPr>
          <p:spPr>
            <a:xfrm rot="18900000">
              <a:off x="1744481" y="1143613"/>
              <a:ext cx="2156721" cy="2561848"/>
            </a:xfrm>
            <a:prstGeom prst="arc">
              <a:avLst>
                <a:gd name="adj1" fmla="val 10362986"/>
                <a:gd name="adj2" fmla="val 12328270"/>
              </a:avLst>
            </a:prstGeom>
            <a:noFill/>
            <a:ln w="38100"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7" name="Isosceles Triangle 76"/>
            <p:cNvSpPr/>
            <p:nvPr/>
          </p:nvSpPr>
          <p:spPr>
            <a:xfrm rot="9750315" flipH="1" flipV="1">
              <a:off x="1639252" y="2659054"/>
              <a:ext cx="284523" cy="205197"/>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flipH="1">
              <a:off x="2098797" y="3198960"/>
              <a:ext cx="138226" cy="16237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2280276" y="3315094"/>
              <a:ext cx="117088" cy="181063"/>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95" name="Group 94"/>
          <p:cNvGrpSpPr/>
          <p:nvPr/>
        </p:nvGrpSpPr>
        <p:grpSpPr>
          <a:xfrm>
            <a:off x="3145298" y="1943435"/>
            <a:ext cx="2389415" cy="1903996"/>
            <a:chOff x="3145298" y="1854635"/>
            <a:chExt cx="2389415" cy="1903996"/>
          </a:xfrm>
        </p:grpSpPr>
        <p:sp>
          <p:nvSpPr>
            <p:cNvPr id="84" name="Arc 83"/>
            <p:cNvSpPr/>
            <p:nvPr/>
          </p:nvSpPr>
          <p:spPr>
            <a:xfrm rot="14579991">
              <a:off x="3496827" y="1503108"/>
              <a:ext cx="1686359" cy="2389413"/>
            </a:xfrm>
            <a:prstGeom prst="arc">
              <a:avLst>
                <a:gd name="adj1" fmla="val 10333774"/>
                <a:gd name="adj2" fmla="val 12833183"/>
              </a:avLst>
            </a:prstGeom>
            <a:noFill/>
            <a:ln w="38100" cmpd="sng">
              <a:solidFill>
                <a:srgbClr val="EE202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5" name="Arc 84"/>
            <p:cNvSpPr/>
            <p:nvPr/>
          </p:nvSpPr>
          <p:spPr>
            <a:xfrm rot="14579991">
              <a:off x="3496825" y="1503108"/>
              <a:ext cx="1686359" cy="2389413"/>
            </a:xfrm>
            <a:prstGeom prst="arc">
              <a:avLst>
                <a:gd name="adj1" fmla="val 6997736"/>
                <a:gd name="adj2" fmla="val 9471031"/>
              </a:avLst>
            </a:prstGeom>
            <a:noFill/>
            <a:ln w="38100" cmpd="sng">
              <a:solidFill>
                <a:srgbClr val="EE202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6" name="Isosceles Triangle 85"/>
            <p:cNvSpPr/>
            <p:nvPr/>
          </p:nvSpPr>
          <p:spPr>
            <a:xfrm rot="4907564" flipH="1" flipV="1">
              <a:off x="4021514" y="3513771"/>
              <a:ext cx="284523" cy="205197"/>
            </a:xfrm>
            <a:prstGeom prst="triangle">
              <a:avLst/>
            </a:prstGeom>
            <a:solidFill>
              <a:srgbClr val="EE2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Connector 78"/>
            <p:cNvCxnSpPr/>
            <p:nvPr/>
          </p:nvCxnSpPr>
          <p:spPr>
            <a:xfrm>
              <a:off x="4747214" y="3302134"/>
              <a:ext cx="125268" cy="18106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932953" y="3179520"/>
              <a:ext cx="138227" cy="165814"/>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05" name="Group 104"/>
          <p:cNvGrpSpPr/>
          <p:nvPr/>
        </p:nvGrpSpPr>
        <p:grpSpPr>
          <a:xfrm>
            <a:off x="3145299" y="1942152"/>
            <a:ext cx="2389413" cy="1903997"/>
            <a:chOff x="3145299" y="1849032"/>
            <a:chExt cx="2389413" cy="1903997"/>
          </a:xfrm>
        </p:grpSpPr>
        <p:sp>
          <p:nvSpPr>
            <p:cNvPr id="99" name="Arc 98"/>
            <p:cNvSpPr/>
            <p:nvPr/>
          </p:nvSpPr>
          <p:spPr>
            <a:xfrm rot="14579991">
              <a:off x="3496826" y="1497505"/>
              <a:ext cx="1686359" cy="2389413"/>
            </a:xfrm>
            <a:prstGeom prst="arc">
              <a:avLst>
                <a:gd name="adj1" fmla="val 6997736"/>
                <a:gd name="adj2" fmla="val 12833183"/>
              </a:avLst>
            </a:prstGeom>
            <a:noFill/>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0" name="Isosceles Triangle 99"/>
            <p:cNvSpPr/>
            <p:nvPr/>
          </p:nvSpPr>
          <p:spPr>
            <a:xfrm rot="4907564" flipH="1" flipV="1">
              <a:off x="4021514" y="3508169"/>
              <a:ext cx="284523" cy="205197"/>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1639254" y="1231130"/>
            <a:ext cx="2261948" cy="2561848"/>
            <a:chOff x="1639254" y="1138010"/>
            <a:chExt cx="2261948" cy="2561848"/>
          </a:xfrm>
        </p:grpSpPr>
        <p:sp>
          <p:nvSpPr>
            <p:cNvPr id="102" name="Isosceles Triangle 101"/>
            <p:cNvSpPr/>
            <p:nvPr/>
          </p:nvSpPr>
          <p:spPr>
            <a:xfrm rot="9750315" flipH="1" flipV="1">
              <a:off x="1639254" y="2653451"/>
              <a:ext cx="284523" cy="205197"/>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Arc 102"/>
            <p:cNvSpPr/>
            <p:nvPr/>
          </p:nvSpPr>
          <p:spPr>
            <a:xfrm rot="18900000">
              <a:off x="1744481" y="1138010"/>
              <a:ext cx="2156721" cy="2561848"/>
            </a:xfrm>
            <a:prstGeom prst="arc">
              <a:avLst>
                <a:gd name="adj1" fmla="val 7526326"/>
                <a:gd name="adj2" fmla="val 12328270"/>
              </a:avLst>
            </a:prstGeom>
            <a:noFill/>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97" name="Group 96"/>
          <p:cNvGrpSpPr/>
          <p:nvPr/>
        </p:nvGrpSpPr>
        <p:grpSpPr>
          <a:xfrm>
            <a:off x="3145299" y="1943435"/>
            <a:ext cx="2389413" cy="1903997"/>
            <a:chOff x="3145299" y="1854635"/>
            <a:chExt cx="2389413" cy="1903997"/>
          </a:xfrm>
        </p:grpSpPr>
        <p:sp>
          <p:nvSpPr>
            <p:cNvPr id="91" name="Arc 90"/>
            <p:cNvSpPr/>
            <p:nvPr/>
          </p:nvSpPr>
          <p:spPr>
            <a:xfrm rot="14579991">
              <a:off x="3496826" y="1503108"/>
              <a:ext cx="1686359" cy="2389413"/>
            </a:xfrm>
            <a:prstGeom prst="arc">
              <a:avLst>
                <a:gd name="adj1" fmla="val 6997736"/>
                <a:gd name="adj2" fmla="val 12833183"/>
              </a:avLst>
            </a:prstGeom>
            <a:noFill/>
            <a:ln w="381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2" name="Isosceles Triangle 91"/>
            <p:cNvSpPr/>
            <p:nvPr/>
          </p:nvSpPr>
          <p:spPr>
            <a:xfrm rot="4907564" flipH="1" flipV="1">
              <a:off x="4021514" y="3513772"/>
              <a:ext cx="284523" cy="205197"/>
            </a:xfrm>
            <a:prstGeom prst="triangl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1639254" y="1232413"/>
            <a:ext cx="2261948" cy="2561848"/>
            <a:chOff x="1639254" y="1143613"/>
            <a:chExt cx="2261948" cy="2561848"/>
          </a:xfrm>
        </p:grpSpPr>
        <p:sp>
          <p:nvSpPr>
            <p:cNvPr id="83" name="Isosceles Triangle 82"/>
            <p:cNvSpPr/>
            <p:nvPr/>
          </p:nvSpPr>
          <p:spPr>
            <a:xfrm rot="9750315" flipH="1" flipV="1">
              <a:off x="1639254" y="2659054"/>
              <a:ext cx="284523" cy="205197"/>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Arc 43"/>
            <p:cNvSpPr/>
            <p:nvPr/>
          </p:nvSpPr>
          <p:spPr>
            <a:xfrm rot="18900000">
              <a:off x="1744481" y="1143613"/>
              <a:ext cx="2156721" cy="2561848"/>
            </a:xfrm>
            <a:prstGeom prst="arc">
              <a:avLst>
                <a:gd name="adj1" fmla="val 7526326"/>
                <a:gd name="adj2" fmla="val 12328270"/>
              </a:avLst>
            </a:prstGeom>
            <a:noFill/>
            <a:ln w="38100"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22" name="Arc 21"/>
          <p:cNvSpPr/>
          <p:nvPr/>
        </p:nvSpPr>
        <p:spPr>
          <a:xfrm rot="14278090" flipH="1" flipV="1">
            <a:off x="1934515" y="1211629"/>
            <a:ext cx="1618069" cy="2281608"/>
          </a:xfrm>
          <a:prstGeom prst="arc">
            <a:avLst>
              <a:gd name="adj1" fmla="val 7284543"/>
              <a:gd name="adj2" fmla="val 11280003"/>
            </a:avLst>
          </a:prstGeom>
          <a:noFill/>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TextBox 4"/>
          <p:cNvSpPr txBox="1"/>
          <p:nvPr/>
        </p:nvSpPr>
        <p:spPr>
          <a:xfrm>
            <a:off x="2665371" y="1334553"/>
            <a:ext cx="1815607" cy="381643"/>
          </a:xfrm>
          <a:prstGeom prst="rect">
            <a:avLst/>
          </a:prstGeom>
          <a:noFill/>
        </p:spPr>
        <p:txBody>
          <a:bodyPr wrap="none" lIns="73152" tIns="36576" rIns="73152" bIns="36576" rtlCol="0">
            <a:spAutoFit/>
          </a:bodyPr>
          <a:lstStyle/>
          <a:p>
            <a:r>
              <a:rPr lang="en-US" sz="2000" dirty="0">
                <a:latin typeface="Arial"/>
                <a:cs typeface="Arial"/>
              </a:rPr>
              <a:t>Mental Models</a:t>
            </a:r>
          </a:p>
        </p:txBody>
      </p:sp>
      <p:sp>
        <p:nvSpPr>
          <p:cNvPr id="7" name="TextBox 6"/>
          <p:cNvSpPr txBox="1"/>
          <p:nvPr/>
        </p:nvSpPr>
        <p:spPr>
          <a:xfrm>
            <a:off x="4794025" y="2326922"/>
            <a:ext cx="1259566" cy="381643"/>
          </a:xfrm>
          <a:prstGeom prst="rect">
            <a:avLst/>
          </a:prstGeom>
          <a:noFill/>
        </p:spPr>
        <p:txBody>
          <a:bodyPr wrap="none" lIns="73152" tIns="36576" rIns="73152" bIns="36576" rtlCol="0">
            <a:spAutoFit/>
          </a:bodyPr>
          <a:lstStyle/>
          <a:p>
            <a:r>
              <a:rPr lang="en-US" sz="2000" dirty="0">
                <a:latin typeface="Arial"/>
                <a:cs typeface="Arial"/>
              </a:rPr>
              <a:t>Decisions</a:t>
            </a:r>
          </a:p>
        </p:txBody>
      </p:sp>
      <p:sp>
        <p:nvSpPr>
          <p:cNvPr id="6" name="TextBox 5"/>
          <p:cNvSpPr txBox="1"/>
          <p:nvPr/>
        </p:nvSpPr>
        <p:spPr>
          <a:xfrm>
            <a:off x="2971108" y="3489017"/>
            <a:ext cx="1139181" cy="381643"/>
          </a:xfrm>
          <a:prstGeom prst="rect">
            <a:avLst/>
          </a:prstGeom>
          <a:noFill/>
        </p:spPr>
        <p:txBody>
          <a:bodyPr wrap="square" lIns="73152" tIns="36576" rIns="73152" bIns="36576" rtlCol="0">
            <a:spAutoFit/>
          </a:bodyPr>
          <a:lstStyle/>
          <a:p>
            <a:pPr algn="ctr"/>
            <a:r>
              <a:rPr lang="en-US" sz="2000" dirty="0">
                <a:latin typeface="Arial"/>
                <a:cs typeface="Arial"/>
              </a:rPr>
              <a:t>Actions</a:t>
            </a:r>
          </a:p>
        </p:txBody>
      </p:sp>
      <p:sp>
        <p:nvSpPr>
          <p:cNvPr id="8" name="TextBox 7"/>
          <p:cNvSpPr txBox="1"/>
          <p:nvPr/>
        </p:nvSpPr>
        <p:spPr>
          <a:xfrm>
            <a:off x="1268622" y="2318527"/>
            <a:ext cx="1002960" cy="381643"/>
          </a:xfrm>
          <a:prstGeom prst="rect">
            <a:avLst/>
          </a:prstGeom>
          <a:noFill/>
        </p:spPr>
        <p:txBody>
          <a:bodyPr wrap="none" lIns="73152" tIns="36576" rIns="73152" bIns="36576" rtlCol="0">
            <a:spAutoFit/>
          </a:bodyPr>
          <a:lstStyle/>
          <a:p>
            <a:r>
              <a:rPr lang="en-US" sz="2000" dirty="0">
                <a:latin typeface="Arial"/>
                <a:cs typeface="Arial"/>
              </a:rPr>
              <a:t>Results</a:t>
            </a:r>
          </a:p>
        </p:txBody>
      </p:sp>
      <p:sp>
        <p:nvSpPr>
          <p:cNvPr id="15" name="Rectangle 14"/>
          <p:cNvSpPr/>
          <p:nvPr/>
        </p:nvSpPr>
        <p:spPr>
          <a:xfrm>
            <a:off x="0" y="1"/>
            <a:ext cx="7315200" cy="11100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512160"/>
              </a:solidFill>
            </a:endParaRPr>
          </a:p>
        </p:txBody>
      </p:sp>
      <p:sp>
        <p:nvSpPr>
          <p:cNvPr id="18" name="Title 1"/>
          <p:cNvSpPr>
            <a:spLocks noGrp="1"/>
          </p:cNvSpPr>
          <p:nvPr>
            <p:ph type="title"/>
          </p:nvPr>
        </p:nvSpPr>
        <p:spPr>
          <a:xfrm>
            <a:off x="682258" y="191395"/>
            <a:ext cx="5950684" cy="685800"/>
          </a:xfrm>
        </p:spPr>
        <p:txBody>
          <a:bodyPr>
            <a:normAutofit/>
          </a:bodyPr>
          <a:lstStyle/>
          <a:p>
            <a:r>
              <a:rPr lang="en-US" sz="3000" b="1" spc="16" dirty="0"/>
              <a:t>Experiential Learning</a:t>
            </a:r>
          </a:p>
        </p:txBody>
      </p:sp>
      <p:sp>
        <p:nvSpPr>
          <p:cNvPr id="24" name="Isosceles Triangle 23"/>
          <p:cNvSpPr/>
          <p:nvPr/>
        </p:nvSpPr>
        <p:spPr>
          <a:xfrm rot="4233595">
            <a:off x="2368172" y="1467794"/>
            <a:ext cx="284523" cy="205197"/>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rc 38"/>
          <p:cNvSpPr/>
          <p:nvPr/>
        </p:nvSpPr>
        <p:spPr>
          <a:xfrm rot="8311854">
            <a:off x="3989720" y="1453677"/>
            <a:ext cx="1339078" cy="2002458"/>
          </a:xfrm>
          <a:prstGeom prst="arc">
            <a:avLst>
              <a:gd name="adj1" fmla="val 7271941"/>
              <a:gd name="adj2" fmla="val 12363112"/>
            </a:avLst>
          </a:prstGeom>
          <a:noFill/>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0" name="Isosceles Triangle 39"/>
          <p:cNvSpPr/>
          <p:nvPr/>
        </p:nvSpPr>
        <p:spPr>
          <a:xfrm rot="20208756" flipH="1" flipV="1">
            <a:off x="5178010" y="2123001"/>
            <a:ext cx="284523" cy="205197"/>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2835190" y="2336698"/>
            <a:ext cx="1458689" cy="381643"/>
          </a:xfrm>
          <a:prstGeom prst="rect">
            <a:avLst/>
          </a:prstGeom>
          <a:noFill/>
        </p:spPr>
        <p:txBody>
          <a:bodyPr wrap="none" lIns="73152" tIns="36576" rIns="73152" bIns="36576" rtlCol="0">
            <a:spAutoFit/>
          </a:bodyPr>
          <a:lstStyle/>
          <a:p>
            <a:r>
              <a:rPr lang="en-US" sz="2000" b="1" dirty="0">
                <a:solidFill>
                  <a:schemeClr val="accent2"/>
                </a:solidFill>
                <a:latin typeface="Arial"/>
                <a:cs typeface="Arial"/>
              </a:rPr>
              <a:t>Simulation</a:t>
            </a:r>
          </a:p>
        </p:txBody>
      </p:sp>
      <p:cxnSp>
        <p:nvCxnSpPr>
          <p:cNvPr id="72" name="Straight Connector 71"/>
          <p:cNvCxnSpPr/>
          <p:nvPr/>
        </p:nvCxnSpPr>
        <p:spPr>
          <a:xfrm flipH="1">
            <a:off x="4293490" y="2552304"/>
            <a:ext cx="440764" cy="1"/>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2486666" y="2530704"/>
            <a:ext cx="344204" cy="0"/>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4" name="Isosceles Triangle 73"/>
          <p:cNvSpPr/>
          <p:nvPr/>
        </p:nvSpPr>
        <p:spPr>
          <a:xfrm rot="5400000" flipH="1" flipV="1">
            <a:off x="2298360" y="2429480"/>
            <a:ext cx="284523" cy="20519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F3A5B2D-DCBB-0E33-AB53-6577152B0A71}"/>
              </a:ext>
            </a:extLst>
          </p:cNvPr>
          <p:cNvPicPr>
            <a:picLocks noChangeAspect="1"/>
          </p:cNvPicPr>
          <p:nvPr/>
        </p:nvPicPr>
        <p:blipFill>
          <a:blip r:embed="rId3"/>
          <a:stretch>
            <a:fillRect/>
          </a:stretch>
        </p:blipFill>
        <p:spPr>
          <a:xfrm>
            <a:off x="5347855" y="3742765"/>
            <a:ext cx="1839995" cy="270588"/>
          </a:xfrm>
          <a:prstGeom prst="rect">
            <a:avLst/>
          </a:prstGeom>
        </p:spPr>
      </p:pic>
    </p:spTree>
    <p:extLst>
      <p:ext uri="{BB962C8B-B14F-4D97-AF65-F5344CB8AC3E}">
        <p14:creationId xmlns:p14="http://schemas.microsoft.com/office/powerpoint/2010/main" val="1105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5"/>
                                        </p:tgtEl>
                                      </p:cBhvr>
                                    </p:animEffect>
                                    <p:set>
                                      <p:cBhvr>
                                        <p:cTn id="7" dur="1" fill="hold">
                                          <p:stCondLst>
                                            <p:cond delay="499"/>
                                          </p:stCondLst>
                                        </p:cTn>
                                        <p:tgtEl>
                                          <p:spTgt spid="10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par>
                                <p:cTn id="16" presetID="10" presetClass="exit" presetSubtype="0" fill="hold" nodeType="withEffect">
                                  <p:stCondLst>
                                    <p:cond delay="0"/>
                                  </p:stCondLst>
                                  <p:childTnLst>
                                    <p:animEffect transition="out" filter="fade">
                                      <p:cBhvr>
                                        <p:cTn id="17" dur="500"/>
                                        <p:tgtEl>
                                          <p:spTgt spid="104"/>
                                        </p:tgtEl>
                                      </p:cBhvr>
                                    </p:animEffect>
                                    <p:set>
                                      <p:cBhvr>
                                        <p:cTn id="18" dur="1" fill="hold">
                                          <p:stCondLst>
                                            <p:cond delay="499"/>
                                          </p:stCondLst>
                                        </p:cTn>
                                        <p:tgtEl>
                                          <p:spTgt spid="10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500"/>
                                        <p:tgtEl>
                                          <p:spTgt spid="89"/>
                                        </p:tgtEl>
                                      </p:cBhvr>
                                    </p:animEffect>
                                  </p:childTnLst>
                                </p:cTn>
                              </p:par>
                              <p:par>
                                <p:cTn id="22" presetID="10" presetClass="exit" presetSubtype="0" fill="hold" nodeType="withEffect">
                                  <p:stCondLst>
                                    <p:cond delay="0"/>
                                  </p:stCondLst>
                                  <p:childTnLst>
                                    <p:animEffect transition="out" filter="fade">
                                      <p:cBhvr>
                                        <p:cTn id="23" dur="500"/>
                                        <p:tgtEl>
                                          <p:spTgt spid="95"/>
                                        </p:tgtEl>
                                      </p:cBhvr>
                                    </p:animEffect>
                                    <p:set>
                                      <p:cBhvr>
                                        <p:cTn id="24" dur="1" fill="hold">
                                          <p:stCondLst>
                                            <p:cond delay="499"/>
                                          </p:stCondLst>
                                        </p:cTn>
                                        <p:tgtEl>
                                          <p:spTgt spid="9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500"/>
                                        <p:tgtEl>
                                          <p:spTgt spid="96"/>
                                        </p:tgtEl>
                                      </p:cBhvr>
                                    </p:animEffect>
                                  </p:childTnLst>
                                </p:cTn>
                              </p:par>
                              <p:par>
                                <p:cTn id="30" presetID="10" presetClass="entr" presetSubtype="0" fill="hold" nodeType="with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fade">
                                      <p:cBhvr>
                                        <p:cTn id="32" dur="500"/>
                                        <p:tgtEl>
                                          <p:spTgt spid="9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par>
                                <p:cTn id="36" presetID="10" presetClass="entr" presetSubtype="0" fill="hold" nodeType="with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500"/>
                                        <p:tgtEl>
                                          <p:spTgt spid="72"/>
                                        </p:tgtEl>
                                      </p:cBhvr>
                                    </p:animEffect>
                                  </p:childTnLst>
                                </p:cTn>
                              </p:par>
                              <p:par>
                                <p:cTn id="39" presetID="10"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500"/>
                                        <p:tgtEl>
                                          <p:spTgt spid="7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500"/>
                                        <p:tgtEl>
                                          <p:spTgt spid="74"/>
                                        </p:tgtEl>
                                      </p:cBhvr>
                                    </p:animEffect>
                                  </p:childTnLst>
                                </p:cTn>
                              </p:par>
                              <p:par>
                                <p:cTn id="45" presetID="10" presetClass="exit" presetSubtype="0" fill="hold" nodeType="withEffect">
                                  <p:stCondLst>
                                    <p:cond delay="0"/>
                                  </p:stCondLst>
                                  <p:childTnLst>
                                    <p:animEffect transition="out" filter="fade">
                                      <p:cBhvr>
                                        <p:cTn id="46" dur="500"/>
                                        <p:tgtEl>
                                          <p:spTgt spid="89"/>
                                        </p:tgtEl>
                                      </p:cBhvr>
                                    </p:animEffect>
                                    <p:set>
                                      <p:cBhvr>
                                        <p:cTn id="47" dur="1" fill="hold">
                                          <p:stCondLst>
                                            <p:cond delay="499"/>
                                          </p:stCondLst>
                                        </p:cTn>
                                        <p:tgtEl>
                                          <p:spTgt spid="89"/>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05"/>
                                        </p:tgtEl>
                                      </p:cBhvr>
                                    </p:animEffect>
                                    <p:set>
                                      <p:cBhvr>
                                        <p:cTn id="50" dur="1" fill="hold">
                                          <p:stCondLst>
                                            <p:cond delay="499"/>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room, remote, gambling house&#10;&#10;Description automatically generated">
            <a:extLst>
              <a:ext uri="{FF2B5EF4-FFF2-40B4-BE49-F238E27FC236}">
                <a16:creationId xmlns:a16="http://schemas.microsoft.com/office/drawing/2014/main" id="{ED7600C6-DC9C-A449-B2AC-50681AFA1A8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7369701" cy="4913134"/>
          </a:xfrm>
          <a:prstGeom prst="rect">
            <a:avLst/>
          </a:prstGeom>
        </p:spPr>
      </p:pic>
      <p:sp>
        <p:nvSpPr>
          <p:cNvPr id="5" name="Rectangle 4"/>
          <p:cNvSpPr/>
          <p:nvPr/>
        </p:nvSpPr>
        <p:spPr>
          <a:xfrm>
            <a:off x="170776" y="3102287"/>
            <a:ext cx="3624123" cy="801979"/>
          </a:xfrm>
          <a:prstGeom prst="rect">
            <a:avLst/>
          </a:prstGeom>
          <a:solidFill>
            <a:schemeClr val="accent2">
              <a:alpha val="82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384587"/>
              </a:solidFill>
            </a:endParaRPr>
          </a:p>
        </p:txBody>
      </p:sp>
      <p:sp>
        <p:nvSpPr>
          <p:cNvPr id="6" name="Title 1"/>
          <p:cNvSpPr txBox="1">
            <a:spLocks/>
          </p:cNvSpPr>
          <p:nvPr/>
        </p:nvSpPr>
        <p:spPr>
          <a:xfrm>
            <a:off x="304758" y="3117971"/>
            <a:ext cx="3205049" cy="685800"/>
          </a:xfrm>
          <a:prstGeom prst="rect">
            <a:avLst/>
          </a:prstGeom>
        </p:spPr>
        <p:txBody>
          <a:bodyPr vert="horz" lIns="73152" tIns="36576" rIns="73152" bIns="36576" rtlCol="0" anchor="ctr">
            <a:noAutofit/>
          </a:bodyPr>
          <a:lstStyle>
            <a:lvl1pPr algn="ctr" defTabSz="731520" rtl="0" eaLnBrk="1" latinLnBrk="0" hangingPunct="1">
              <a:spcBef>
                <a:spcPct val="0"/>
              </a:spcBef>
              <a:buNone/>
              <a:defRPr sz="2900" kern="1200">
                <a:solidFill>
                  <a:schemeClr val="tx1"/>
                </a:solidFill>
                <a:latin typeface="+mj-lt"/>
                <a:ea typeface="+mj-ea"/>
                <a:cs typeface="+mj-cs"/>
              </a:defRPr>
            </a:lvl1pPr>
          </a:lstStyle>
          <a:p>
            <a:pPr algn="l"/>
            <a:r>
              <a:rPr lang="en-US" sz="3200" spc="16" dirty="0">
                <a:solidFill>
                  <a:schemeClr val="bg1"/>
                </a:solidFill>
              </a:rPr>
              <a:t>The Gameplay</a:t>
            </a:r>
          </a:p>
        </p:txBody>
      </p:sp>
      <p:pic>
        <p:nvPicPr>
          <p:cNvPr id="7" name="Picture 6" descr="EKGlin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64161" y="3661841"/>
            <a:ext cx="870930" cy="300126"/>
          </a:xfrm>
          <a:prstGeom prst="rect">
            <a:avLst/>
          </a:prstGeom>
        </p:spPr>
      </p:pic>
    </p:spTree>
    <p:extLst>
      <p:ext uri="{BB962C8B-B14F-4D97-AF65-F5344CB8AC3E}">
        <p14:creationId xmlns:p14="http://schemas.microsoft.com/office/powerpoint/2010/main" val="170587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FAF9B3-F925-90E3-7837-1061B83F6026}"/>
              </a:ext>
            </a:extLst>
          </p:cNvPr>
          <p:cNvPicPr>
            <a:picLocks noChangeAspect="1"/>
          </p:cNvPicPr>
          <p:nvPr/>
        </p:nvPicPr>
        <p:blipFill>
          <a:blip r:embed="rId3"/>
          <a:stretch>
            <a:fillRect/>
          </a:stretch>
        </p:blipFill>
        <p:spPr>
          <a:xfrm>
            <a:off x="5347855" y="3742765"/>
            <a:ext cx="1839995" cy="270588"/>
          </a:xfrm>
          <a:prstGeom prst="rect">
            <a:avLst/>
          </a:prstGeom>
        </p:spPr>
      </p:pic>
      <p:sp>
        <p:nvSpPr>
          <p:cNvPr id="11" name="Rectangle 10">
            <a:extLst>
              <a:ext uri="{FF2B5EF4-FFF2-40B4-BE49-F238E27FC236}">
                <a16:creationId xmlns:a16="http://schemas.microsoft.com/office/drawing/2014/main" id="{6F300008-40DE-0675-8755-D578E648BB7D}"/>
              </a:ext>
            </a:extLst>
          </p:cNvPr>
          <p:cNvSpPr/>
          <p:nvPr/>
        </p:nvSpPr>
        <p:spPr>
          <a:xfrm>
            <a:off x="0" y="1"/>
            <a:ext cx="7315200" cy="11100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3152" tIns="36576" rIns="73152" bIns="36576" rtlCol="0" anchor="ctr"/>
          <a:lstStyle/>
          <a:p>
            <a:pPr algn="ctr"/>
            <a:endParaRPr lang="en-US">
              <a:solidFill>
                <a:srgbClr val="512160"/>
              </a:solidFill>
            </a:endParaRPr>
          </a:p>
        </p:txBody>
      </p:sp>
      <p:sp>
        <p:nvSpPr>
          <p:cNvPr id="12" name="Title 1">
            <a:extLst>
              <a:ext uri="{FF2B5EF4-FFF2-40B4-BE49-F238E27FC236}">
                <a16:creationId xmlns:a16="http://schemas.microsoft.com/office/drawing/2014/main" id="{2DE2CC16-7759-5D9E-D19E-396DFCFEF544}"/>
              </a:ext>
            </a:extLst>
          </p:cNvPr>
          <p:cNvSpPr txBox="1">
            <a:spLocks/>
          </p:cNvSpPr>
          <p:nvPr/>
        </p:nvSpPr>
        <p:spPr>
          <a:xfrm>
            <a:off x="682258" y="1714500"/>
            <a:ext cx="5950684" cy="685800"/>
          </a:xfrm>
          <a:prstGeom prst="rect">
            <a:avLst/>
          </a:prstGeom>
        </p:spPr>
        <p:txBody>
          <a:bodyPr vert="horz" lIns="73152" tIns="36576" rIns="73152" bIns="36576" rtlCol="0" anchor="ctr">
            <a:normAutofit/>
          </a:bodyPr>
          <a:lstStyle>
            <a:lvl1pPr algn="ctr" defTabSz="731520" rtl="0" eaLnBrk="1" latinLnBrk="0" hangingPunct="1">
              <a:spcBef>
                <a:spcPct val="0"/>
              </a:spcBef>
              <a:buNone/>
              <a:defRPr sz="2900" kern="1200">
                <a:solidFill>
                  <a:schemeClr val="tx1"/>
                </a:solidFill>
                <a:latin typeface="+mj-lt"/>
                <a:ea typeface="+mj-ea"/>
                <a:cs typeface="+mj-cs"/>
              </a:defRPr>
            </a:lvl1pPr>
          </a:lstStyle>
          <a:p>
            <a:pPr fontAlgn="auto">
              <a:spcAft>
                <a:spcPts val="0"/>
              </a:spcAft>
            </a:pPr>
            <a:r>
              <a:rPr lang="en-US" sz="2800" b="1" spc="16" dirty="0"/>
              <a:t>Hello Department Managers…</a:t>
            </a:r>
          </a:p>
        </p:txBody>
      </p:sp>
    </p:spTree>
    <p:extLst>
      <p:ext uri="{BB962C8B-B14F-4D97-AF65-F5344CB8AC3E}">
        <p14:creationId xmlns:p14="http://schemas.microsoft.com/office/powerpoint/2010/main" val="3315348142"/>
      </p:ext>
    </p:extLst>
  </p:cSld>
  <p:clrMapOvr>
    <a:masterClrMapping/>
  </p:clrMapOvr>
</p:sld>
</file>

<file path=ppt/theme/theme1.xml><?xml version="1.0" encoding="utf-8"?>
<a:theme xmlns:a="http://schemas.openxmlformats.org/drawingml/2006/main" name="FNER Slides 2014">
  <a:themeElements>
    <a:clrScheme name="FNER colors 1">
      <a:dk1>
        <a:srgbClr val="000000"/>
      </a:dk1>
      <a:lt1>
        <a:srgbClr val="FFFFFF"/>
      </a:lt1>
      <a:dk2>
        <a:srgbClr val="EE202E"/>
      </a:dk2>
      <a:lt2>
        <a:srgbClr val="808080"/>
      </a:lt2>
      <a:accent1>
        <a:srgbClr val="EE202E"/>
      </a:accent1>
      <a:accent2>
        <a:srgbClr val="00A88E"/>
      </a:accent2>
      <a:accent3>
        <a:srgbClr val="713688"/>
      </a:accent3>
      <a:accent4>
        <a:srgbClr val="4B63AE"/>
      </a:accent4>
      <a:accent5>
        <a:srgbClr val="EE202E"/>
      </a:accent5>
      <a:accent6>
        <a:srgbClr val="00A88E"/>
      </a:accent6>
      <a:hlink>
        <a:srgbClr val="713688"/>
      </a:hlink>
      <a:folHlink>
        <a:srgbClr val="4B63AE"/>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40489</TotalTime>
  <Words>6751</Words>
  <Application>Microsoft Macintosh PowerPoint</Application>
  <PresentationFormat>Custom</PresentationFormat>
  <Paragraphs>669</Paragraphs>
  <Slides>59</Slides>
  <Notes>59</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Calibri</vt:lpstr>
      <vt:lpstr>Century Gothic</vt:lpstr>
      <vt:lpstr>Courier New</vt:lpstr>
      <vt:lpstr>Helvetica</vt:lpstr>
      <vt:lpstr>Lato</vt:lpstr>
      <vt:lpstr>Times</vt:lpstr>
      <vt:lpstr>Wingdings</vt:lpstr>
      <vt:lpstr>FNER Slides 2014</vt:lpstr>
      <vt:lpstr>PowerPoint Presentation</vt:lpstr>
      <vt:lpstr>Setup</vt:lpstr>
      <vt:lpstr>Welcome</vt:lpstr>
      <vt:lpstr>PowerPoint Presentation</vt:lpstr>
      <vt:lpstr>Agenda</vt:lpstr>
      <vt:lpstr>Why play a game?</vt:lpstr>
      <vt:lpstr>Experiential Learning</vt:lpstr>
      <vt:lpstr>PowerPoint Presentation</vt:lpstr>
      <vt:lpstr>PowerPoint Presentation</vt:lpstr>
      <vt:lpstr>PowerPoint Presentation</vt:lpstr>
      <vt:lpstr>PowerPoint Presentation</vt:lpstr>
      <vt:lpstr>Steps Each Hour</vt:lpstr>
      <vt:lpstr>New Challenge:</vt:lpstr>
      <vt:lpstr>New Challenge:</vt:lpstr>
      <vt:lpstr>PowerPoint Presentation</vt:lpstr>
      <vt:lpstr>Calculate your scores</vt:lpstr>
      <vt:lpstr>PowerPoint Presentation</vt:lpstr>
      <vt:lpstr>PowerPoint Presentation</vt:lpstr>
      <vt:lpstr>Team Dialogue</vt:lpstr>
      <vt:lpstr>What felt real?</vt:lpstr>
      <vt:lpstr>What drove behavior?</vt:lpstr>
      <vt:lpstr>Strategies?</vt:lpstr>
      <vt:lpstr>The parts are interdependent</vt:lpstr>
      <vt:lpstr>Applying the Learnings</vt:lpstr>
      <vt:lpstr>Systems Thinking</vt:lpstr>
      <vt:lpstr>Champions of Systems Thinking</vt:lpstr>
      <vt:lpstr>All organizations have  interdependent functions</vt:lpstr>
      <vt:lpstr>PowerPoint Presentation</vt:lpstr>
      <vt:lpstr>PowerPoint Presentation</vt:lpstr>
      <vt:lpstr>Core Strategy 1: Collaboration</vt:lpstr>
      <vt:lpstr>PowerPoint Presentation</vt:lpstr>
      <vt:lpstr>How to Collaborate </vt:lpstr>
      <vt:lpstr>PowerPoint Presentation</vt:lpstr>
      <vt:lpstr>PowerPoint Presentation</vt:lpstr>
      <vt:lpstr>PowerPoint Presentation</vt:lpstr>
      <vt:lpstr>Core Strategy 2: Innovation</vt:lpstr>
      <vt:lpstr>PowerPoint Presentation</vt:lpstr>
      <vt:lpstr>How to Innovate</vt:lpstr>
      <vt:lpstr>PowerPoint Presentation</vt:lpstr>
      <vt:lpstr>PowerPoint Presentation</vt:lpstr>
      <vt:lpstr>Core Strategy 3: Data-Driven</vt:lpstr>
      <vt:lpstr>PowerPoint Presentation</vt:lpstr>
      <vt:lpstr>How to be Data Driven</vt:lpstr>
      <vt:lpstr>PowerPoint Presentation</vt:lpstr>
      <vt:lpstr>PowerPoint Presentation</vt:lpstr>
      <vt:lpstr>These 3 Core Strategies</vt:lpstr>
      <vt:lpstr>Our Core Strategies derive  from 3 Key Principles of Systems Thinking </vt:lpstr>
      <vt:lpstr>You essentially identified these three strategies...</vt:lpstr>
      <vt:lpstr>Let’s see how the strategies related to team scores…</vt:lpstr>
      <vt:lpstr>We already knew these strategies …didn’t we?</vt:lpstr>
      <vt:lpstr>“Structure produces behavior”</vt:lpstr>
      <vt:lpstr>Some elements of structure in the game</vt:lpstr>
      <vt:lpstr>Here are some common elements of structure in organizations</vt:lpstr>
      <vt:lpstr>PowerPoint Presentation</vt:lpstr>
      <vt:lpstr>PowerPoint Presentation</vt:lpstr>
      <vt:lpstr>COLLABORATION</vt:lpstr>
      <vt:lpstr>PowerPoint Presentation</vt:lpstr>
      <vt:lpstr>Actions and Results</vt:lpstr>
      <vt:lpstr>Final Reflection</vt:lpstr>
    </vt:vector>
  </TitlesOfParts>
  <Company>University of Oregon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Jeff Heil</dc:creator>
  <cp:lastModifiedBy>Microsoft Office User</cp:lastModifiedBy>
  <cp:revision>592</cp:revision>
  <cp:lastPrinted>2015-12-08T17:51:38Z</cp:lastPrinted>
  <dcterms:created xsi:type="dcterms:W3CDTF">2014-01-21T17:23:59Z</dcterms:created>
  <dcterms:modified xsi:type="dcterms:W3CDTF">2023-11-07T12:18:12Z</dcterms:modified>
</cp:coreProperties>
</file>